
<file path=[Content_Types].xml><?xml version="1.0" encoding="utf-8"?>
<Types xmlns="http://schemas.openxmlformats.org/package/2006/content-types">
  <Default ContentType="image/jpeg" Extension="jpeg"/>
  <Default ContentType="image/jpeg" Extension="jpg"/>
  <Default ContentType="image/png" Extension="png"/>
  <Default ContentType="application/vnd.openxmlformats-package.relationships+xml" Extension="rels"/>
  <Default ContentType="image/vnd.ms-photo" Extension="wdp"/>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handoutMaster+xml" PartName="/ppt/handoutMasters/handout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presentationml.slideLayout+xml" PartName="/ppt/slideLayouts/slideLayout26.xml"/>
  <Override ContentType="application/vnd.openxmlformats-officedocument.presentationml.slideLayout+xml" PartName="/ppt/slideLayouts/slideLayout27.xml"/>
  <Override ContentType="application/vnd.openxmlformats-officedocument.presentationml.slideLayout+xml" PartName="/ppt/slideLayouts/slideLayout28.xml"/>
  <Override ContentType="application/vnd.openxmlformats-officedocument.theme+xml" PartName="/ppt/theme/theme2.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core.xml" Type="http://schemas.openxmlformats.org/package/2006/relationships/metadata/core-properties"/><Relationship Id="rId2" Target="docProps/thumbnail.jpeg" Type="http://schemas.openxmlformats.org/package/2006/relationships/metadata/thumbnail"/><Relationship Id="rId1" Target="ppt/presentation.xml" Type="http://schemas.openxmlformats.org/officeDocument/2006/relationships/officeDocument"/><Relationship Id="rId4" Target="docProps/app.xml" Type="http://schemas.openxmlformats.org/officeDocument/2006/relationships/extended-properties"/><Relationship Id="rId5"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3"/>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7" r:id="rId19"/>
    <p:sldId id="283" r:id="rId20"/>
    <p:sldId id="284" r:id="rId21"/>
    <p:sldId id="285" r:id="rId22"/>
    <p:sldId id="286" r:id="rId23"/>
    <p:sldId id="287" r:id="rId24"/>
    <p:sldId id="288" r:id="rId25"/>
    <p:sldId id="289" r:id="rId26"/>
    <p:sldId id="290" r:id="rId27"/>
    <p:sldId id="293" r:id="rId28"/>
    <p:sldId id="291" r:id="rId29"/>
    <p:sldId id="292" r:id="rId30"/>
    <p:sldId id="294" r:id="rId31"/>
    <p:sldId id="27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id="{5403E81E-E9EA-45C5-9B61-21D3B834EE2A}">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7"/>
            <p14:sldId id="283"/>
            <p14:sldId id="284"/>
            <p14:sldId id="285"/>
            <p14:sldId id="286"/>
            <p14:sldId id="287"/>
            <p14:sldId id="288"/>
            <p14:sldId id="289"/>
            <p14:sldId id="290"/>
            <p14:sldId id="293"/>
            <p14:sldId id="291"/>
            <p14:sldId id="292"/>
            <p14:sldId id="294"/>
            <p14:sldId id="2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5E7459"/>
    <a:srgbClr val="261E47"/>
    <a:srgbClr val="205319"/>
    <a:srgbClr val="FFCD2F"/>
    <a:srgbClr val="E4E4E4"/>
    <a:srgbClr val="DBDBDB"/>
    <a:srgbClr val="EEEEEE"/>
    <a:srgbClr val="FFFFFF"/>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5" autoAdjust="0"/>
    <p:restoredTop sz="94533"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sorterViewPr>
    <p:cViewPr>
      <p:scale>
        <a:sx n="116" d="100"/>
        <a:sy n="116" d="100"/>
      </p:scale>
      <p:origin x="0" y="-8376"/>
    </p:cViewPr>
  </p:sorterViewPr>
  <p:notesViewPr>
    <p:cSldViewPr snapToGrid="0">
      <p:cViewPr varScale="1">
        <p:scale>
          <a:sx n="55" d="100"/>
          <a:sy n="55" d="100"/>
        </p:scale>
        <p:origin x="204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D528F3-5C45-4CDC-AD88-56A8358561DF}" type="datetimeFigureOut">
              <a:rPr lang="en-US" smtClean="0"/>
              <a:t>11/17/2022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C93031-D6E9-4A10-8272-54F7CBC29504}" type="slidenum">
              <a:rPr lang="en-US" smtClean="0"/>
              <a:t>‹#›</a:t>
            </a:fld>
            <a:endParaRPr lang="en-US"/>
          </a:p>
        </p:txBody>
      </p:sp>
    </p:spTree>
    <p:extLst>
      <p:ext uri="{BB962C8B-B14F-4D97-AF65-F5344CB8AC3E}">
        <p14:creationId xmlns:p14="http://schemas.microsoft.com/office/powerpoint/2010/main" val="56289580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4319A0D-DBD5-4284-A57B-37A0D3FB5C2C}" type="datetimeFigureOut">
              <a:rPr lang="en-US" smtClean="0"/>
              <a:t>11/17/2022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8666-35B2-42A7-8F66-077C4D5CE518}" type="slidenum">
              <a:rPr lang="en-US" smtClean="0"/>
              <a:t>‹#›</a:t>
            </a:fld>
            <a:endParaRPr lang="en-US"/>
          </a:p>
        </p:txBody>
      </p:sp>
    </p:spTree>
    <p:extLst>
      <p:ext uri="{BB962C8B-B14F-4D97-AF65-F5344CB8AC3E}">
        <p14:creationId xmlns:p14="http://schemas.microsoft.com/office/powerpoint/2010/main" val="2449442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rgbClr val="FDFDFD"/>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3582386"/>
            <a:ext cx="3618411" cy="3275614"/>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5" name="Picture Placeholder 2"/>
          <p:cNvSpPr>
            <a:spLocks noGrp="1"/>
          </p:cNvSpPr>
          <p:nvPr>
            <p:ph type="pic" sz="quarter" idx="13"/>
          </p:nvPr>
        </p:nvSpPr>
        <p:spPr>
          <a:xfrm>
            <a:off x="-1" y="0"/>
            <a:ext cx="7040881" cy="3582386"/>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7" name="Picture Placeholder 2"/>
          <p:cNvSpPr>
            <a:spLocks noGrp="1"/>
          </p:cNvSpPr>
          <p:nvPr>
            <p:ph type="pic" sz="quarter" idx="14"/>
          </p:nvPr>
        </p:nvSpPr>
        <p:spPr>
          <a:xfrm>
            <a:off x="7040881" y="3582386"/>
            <a:ext cx="5151120" cy="3275614"/>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3199988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bg>
      <p:bgPr>
        <a:solidFill>
          <a:srgbClr val="FDFDFD"/>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8573589" y="1714398"/>
            <a:ext cx="3618411" cy="3275614"/>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6" name="Picture Placeholder 2"/>
          <p:cNvSpPr>
            <a:spLocks noGrp="1"/>
          </p:cNvSpPr>
          <p:nvPr>
            <p:ph type="pic" sz="quarter" idx="13"/>
          </p:nvPr>
        </p:nvSpPr>
        <p:spPr>
          <a:xfrm>
            <a:off x="4955178" y="1714398"/>
            <a:ext cx="3618411" cy="3275614"/>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8" name="Picture Placeholder 2"/>
          <p:cNvSpPr>
            <a:spLocks noGrp="1"/>
          </p:cNvSpPr>
          <p:nvPr>
            <p:ph type="pic" sz="quarter" idx="14"/>
          </p:nvPr>
        </p:nvSpPr>
        <p:spPr>
          <a:xfrm>
            <a:off x="1336767" y="1714398"/>
            <a:ext cx="3618411" cy="3275614"/>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2095575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rgbClr val="FDFDFD"/>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7855132" y="2325187"/>
            <a:ext cx="3264888" cy="4101738"/>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6" name="Picture Placeholder 2"/>
          <p:cNvSpPr>
            <a:spLocks noGrp="1"/>
          </p:cNvSpPr>
          <p:nvPr>
            <p:ph type="pic" sz="quarter" idx="13"/>
          </p:nvPr>
        </p:nvSpPr>
        <p:spPr>
          <a:xfrm>
            <a:off x="4590244" y="470262"/>
            <a:ext cx="3264888" cy="4101738"/>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876315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bg>
      <p:bgPr>
        <a:solidFill>
          <a:srgbClr val="FDFDFD"/>
        </a:solidFill>
        <a:effectLst/>
      </p:bgPr>
    </p:bg>
    <p:spTree>
      <p:nvGrpSpPr>
        <p:cNvPr id="1" name=""/>
        <p:cNvGrpSpPr/>
        <p:nvPr/>
      </p:nvGrpSpPr>
      <p:grpSpPr>
        <a:xfrm>
          <a:off x="0" y="0"/>
          <a:ext cx="0" cy="0"/>
          <a:chOff x="0" y="0"/>
          <a:chExt cx="0" cy="0"/>
        </a:xfrm>
      </p:grpSpPr>
      <p:sp>
        <p:nvSpPr>
          <p:cNvPr id="25" name="Picture Placeholder 2"/>
          <p:cNvSpPr>
            <a:spLocks noGrp="1"/>
          </p:cNvSpPr>
          <p:nvPr>
            <p:ph type="pic" sz="quarter" idx="13"/>
          </p:nvPr>
        </p:nvSpPr>
        <p:spPr>
          <a:xfrm>
            <a:off x="1408893" y="546462"/>
            <a:ext cx="4422699" cy="4387488"/>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26" name="Picture Placeholder 2"/>
          <p:cNvSpPr>
            <a:spLocks noGrp="1"/>
          </p:cNvSpPr>
          <p:nvPr>
            <p:ph type="pic" sz="quarter" idx="14"/>
          </p:nvPr>
        </p:nvSpPr>
        <p:spPr>
          <a:xfrm>
            <a:off x="4635616" y="3932642"/>
            <a:ext cx="2391952" cy="2372908"/>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10714822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rgbClr val="FDFDFD"/>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sz="quarter" idx="14"/>
          </p:nvPr>
        </p:nvSpPr>
        <p:spPr>
          <a:xfrm>
            <a:off x="2668736" y="862509"/>
            <a:ext cx="2391952" cy="3970748"/>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7" name="Picture Placeholder 2"/>
          <p:cNvSpPr>
            <a:spLocks noGrp="1"/>
          </p:cNvSpPr>
          <p:nvPr>
            <p:ph type="pic" sz="quarter" idx="15"/>
          </p:nvPr>
        </p:nvSpPr>
        <p:spPr>
          <a:xfrm>
            <a:off x="5198575" y="2038165"/>
            <a:ext cx="2391952" cy="3970748"/>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8" name="Picture Placeholder 2"/>
          <p:cNvSpPr>
            <a:spLocks noGrp="1"/>
          </p:cNvSpPr>
          <p:nvPr>
            <p:ph type="pic" sz="quarter" idx="16"/>
          </p:nvPr>
        </p:nvSpPr>
        <p:spPr>
          <a:xfrm>
            <a:off x="7728414" y="862509"/>
            <a:ext cx="2391952" cy="3970748"/>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8998324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rgbClr val="FDFDFD"/>
        </a:solidFill>
        <a:effectLst/>
      </p:bgPr>
    </p:bg>
    <p:spTree>
      <p:nvGrpSpPr>
        <p:cNvPr id="1" name=""/>
        <p:cNvGrpSpPr/>
        <p:nvPr/>
      </p:nvGrpSpPr>
      <p:grpSpPr>
        <a:xfrm>
          <a:off x="0" y="0"/>
          <a:ext cx="0" cy="0"/>
          <a:chOff x="0" y="0"/>
          <a:chExt cx="0" cy="0"/>
        </a:xfrm>
      </p:grpSpPr>
      <p:sp>
        <p:nvSpPr>
          <p:cNvPr id="9" name="Picture Placeholder 2"/>
          <p:cNvSpPr>
            <a:spLocks noGrp="1"/>
          </p:cNvSpPr>
          <p:nvPr>
            <p:ph type="pic" sz="quarter" idx="13"/>
          </p:nvPr>
        </p:nvSpPr>
        <p:spPr>
          <a:xfrm>
            <a:off x="9016435" y="0"/>
            <a:ext cx="3175565" cy="3422469"/>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10" name="Picture Placeholder 2"/>
          <p:cNvSpPr>
            <a:spLocks noGrp="1"/>
          </p:cNvSpPr>
          <p:nvPr>
            <p:ph type="pic" sz="quarter" idx="14"/>
          </p:nvPr>
        </p:nvSpPr>
        <p:spPr>
          <a:xfrm>
            <a:off x="9016434" y="3422469"/>
            <a:ext cx="3175565" cy="3435531"/>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11" name="Picture Placeholder 2"/>
          <p:cNvSpPr>
            <a:spLocks noGrp="1"/>
          </p:cNvSpPr>
          <p:nvPr>
            <p:ph type="pic" sz="quarter" idx="15"/>
          </p:nvPr>
        </p:nvSpPr>
        <p:spPr>
          <a:xfrm>
            <a:off x="5840866" y="0"/>
            <a:ext cx="3175565" cy="3422469"/>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12" name="Picture Placeholder 2"/>
          <p:cNvSpPr>
            <a:spLocks noGrp="1"/>
          </p:cNvSpPr>
          <p:nvPr>
            <p:ph type="pic" sz="quarter" idx="16"/>
          </p:nvPr>
        </p:nvSpPr>
        <p:spPr>
          <a:xfrm>
            <a:off x="5840868" y="3422469"/>
            <a:ext cx="3175565" cy="3435531"/>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2612742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bg>
      <p:bgPr>
        <a:solidFill>
          <a:srgbClr val="FDFDFD"/>
        </a:solidFill>
        <a:effectLst/>
      </p:bgPr>
    </p:bg>
    <p:spTree>
      <p:nvGrpSpPr>
        <p:cNvPr id="1" name=""/>
        <p:cNvGrpSpPr/>
        <p:nvPr/>
      </p:nvGrpSpPr>
      <p:grpSpPr>
        <a:xfrm>
          <a:off x="0" y="0"/>
          <a:ext cx="0" cy="0"/>
          <a:chOff x="0" y="0"/>
          <a:chExt cx="0" cy="0"/>
        </a:xfrm>
      </p:grpSpPr>
      <p:sp>
        <p:nvSpPr>
          <p:cNvPr id="9" name="Picture Placeholder 2"/>
          <p:cNvSpPr>
            <a:spLocks noGrp="1"/>
          </p:cNvSpPr>
          <p:nvPr>
            <p:ph type="pic" sz="quarter" idx="13"/>
          </p:nvPr>
        </p:nvSpPr>
        <p:spPr>
          <a:xfrm>
            <a:off x="6074229" y="829492"/>
            <a:ext cx="6117771" cy="6028508"/>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10" name="Picture Placeholder 2"/>
          <p:cNvSpPr>
            <a:spLocks noGrp="1"/>
          </p:cNvSpPr>
          <p:nvPr>
            <p:ph type="pic" sz="quarter" idx="14"/>
          </p:nvPr>
        </p:nvSpPr>
        <p:spPr>
          <a:xfrm>
            <a:off x="0" y="829492"/>
            <a:ext cx="1423851" cy="4199708"/>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1880113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bg>
      <p:bgPr>
        <a:solidFill>
          <a:srgbClr val="FDFDFD"/>
        </a:solidFill>
        <a:effectLst/>
      </p:bgPr>
    </p:bg>
    <p:spTree>
      <p:nvGrpSpPr>
        <p:cNvPr id="1" name=""/>
        <p:cNvGrpSpPr/>
        <p:nvPr/>
      </p:nvGrpSpPr>
      <p:grpSpPr>
        <a:xfrm>
          <a:off x="0" y="0"/>
          <a:ext cx="0" cy="0"/>
          <a:chOff x="0" y="0"/>
          <a:chExt cx="0" cy="0"/>
        </a:xfrm>
      </p:grpSpPr>
      <p:sp>
        <p:nvSpPr>
          <p:cNvPr id="9" name="Picture Placeholder 2"/>
          <p:cNvSpPr>
            <a:spLocks noGrp="1"/>
          </p:cNvSpPr>
          <p:nvPr>
            <p:ph type="pic" sz="quarter" idx="13"/>
          </p:nvPr>
        </p:nvSpPr>
        <p:spPr>
          <a:xfrm>
            <a:off x="5381897" y="2416629"/>
            <a:ext cx="5947954" cy="3709850"/>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4074511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rgbClr val="FDFDFD"/>
        </a:solidFill>
        <a:effectLst/>
      </p:bgPr>
    </p:bg>
    <p:spTree>
      <p:nvGrpSpPr>
        <p:cNvPr id="1" name=""/>
        <p:cNvGrpSpPr/>
        <p:nvPr/>
      </p:nvGrpSpPr>
      <p:grpSpPr>
        <a:xfrm>
          <a:off x="0" y="0"/>
          <a:ext cx="0" cy="0"/>
          <a:chOff x="0" y="0"/>
          <a:chExt cx="0" cy="0"/>
        </a:xfrm>
      </p:grpSpPr>
      <p:sp>
        <p:nvSpPr>
          <p:cNvPr id="9" name="Picture Placeholder 2"/>
          <p:cNvSpPr>
            <a:spLocks noGrp="1"/>
          </p:cNvSpPr>
          <p:nvPr>
            <p:ph type="pic" sz="quarter" idx="13"/>
          </p:nvPr>
        </p:nvSpPr>
        <p:spPr>
          <a:xfrm>
            <a:off x="1371600" y="2416629"/>
            <a:ext cx="5947954" cy="3709850"/>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3" name="Picture Placeholder 2"/>
          <p:cNvSpPr>
            <a:spLocks noGrp="1"/>
          </p:cNvSpPr>
          <p:nvPr>
            <p:ph type="pic" sz="quarter" idx="14"/>
          </p:nvPr>
        </p:nvSpPr>
        <p:spPr>
          <a:xfrm>
            <a:off x="7872548" y="3322318"/>
            <a:ext cx="4319452" cy="1767841"/>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3221275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bg>
      <p:bgPr>
        <a:solidFill>
          <a:srgbClr val="FDFDFD"/>
        </a:solidFill>
        <a:effectLst/>
      </p:bgPr>
    </p:bg>
    <p:spTree>
      <p:nvGrpSpPr>
        <p:cNvPr id="1" name=""/>
        <p:cNvGrpSpPr/>
        <p:nvPr/>
      </p:nvGrpSpPr>
      <p:grpSpPr>
        <a:xfrm>
          <a:off x="0" y="0"/>
          <a:ext cx="0" cy="0"/>
          <a:chOff x="0" y="0"/>
          <a:chExt cx="0" cy="0"/>
        </a:xfrm>
      </p:grpSpPr>
      <p:sp>
        <p:nvSpPr>
          <p:cNvPr id="9" name="Picture Placeholder 2"/>
          <p:cNvSpPr>
            <a:spLocks noGrp="1"/>
          </p:cNvSpPr>
          <p:nvPr>
            <p:ph type="pic" sz="quarter" idx="13"/>
          </p:nvPr>
        </p:nvSpPr>
        <p:spPr>
          <a:xfrm>
            <a:off x="-1" y="3422469"/>
            <a:ext cx="6113417" cy="3435530"/>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4" name="Picture Placeholder 2"/>
          <p:cNvSpPr>
            <a:spLocks noGrp="1"/>
          </p:cNvSpPr>
          <p:nvPr>
            <p:ph type="pic" sz="quarter" idx="14"/>
          </p:nvPr>
        </p:nvSpPr>
        <p:spPr>
          <a:xfrm>
            <a:off x="6113417" y="3422469"/>
            <a:ext cx="6078583" cy="3435530"/>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5" name="Picture Placeholder 2"/>
          <p:cNvSpPr>
            <a:spLocks noGrp="1"/>
          </p:cNvSpPr>
          <p:nvPr>
            <p:ph type="pic" sz="quarter" idx="15"/>
          </p:nvPr>
        </p:nvSpPr>
        <p:spPr>
          <a:xfrm>
            <a:off x="4184467" y="0"/>
            <a:ext cx="3857898" cy="3422469"/>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6" name="Picture Placeholder 2"/>
          <p:cNvSpPr>
            <a:spLocks noGrp="1"/>
          </p:cNvSpPr>
          <p:nvPr>
            <p:ph type="pic" sz="quarter" idx="16"/>
          </p:nvPr>
        </p:nvSpPr>
        <p:spPr>
          <a:xfrm>
            <a:off x="0" y="-1"/>
            <a:ext cx="4184466" cy="3422469"/>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8" name="Picture Placeholder 2"/>
          <p:cNvSpPr>
            <a:spLocks noGrp="1"/>
          </p:cNvSpPr>
          <p:nvPr>
            <p:ph type="pic" sz="quarter" idx="17"/>
          </p:nvPr>
        </p:nvSpPr>
        <p:spPr>
          <a:xfrm>
            <a:off x="8042366" y="0"/>
            <a:ext cx="4184468" cy="3422469"/>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4222692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0" y="0"/>
            <a:ext cx="12192000" cy="6858000"/>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6915866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bg>
      <p:bgPr>
        <a:solidFill>
          <a:srgbClr val="FDFDFD"/>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sz="quarter" idx="15"/>
          </p:nvPr>
        </p:nvSpPr>
        <p:spPr>
          <a:xfrm>
            <a:off x="7669085" y="0"/>
            <a:ext cx="3857898" cy="6858000"/>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7" name="Picture Placeholder 2"/>
          <p:cNvSpPr>
            <a:spLocks noGrp="1"/>
          </p:cNvSpPr>
          <p:nvPr>
            <p:ph type="pic" sz="quarter" idx="14"/>
          </p:nvPr>
        </p:nvSpPr>
        <p:spPr>
          <a:xfrm>
            <a:off x="1316181" y="4527665"/>
            <a:ext cx="5777344" cy="1767841"/>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1424746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bg>
      <p:bgPr>
        <a:solidFill>
          <a:srgbClr val="FDFDFD"/>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sz="quarter" idx="15"/>
          </p:nvPr>
        </p:nvSpPr>
        <p:spPr>
          <a:xfrm>
            <a:off x="7024254" y="401782"/>
            <a:ext cx="5167745" cy="4059382"/>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7" name="Picture Placeholder 2"/>
          <p:cNvSpPr>
            <a:spLocks noGrp="1"/>
          </p:cNvSpPr>
          <p:nvPr>
            <p:ph type="pic" sz="quarter" idx="14"/>
          </p:nvPr>
        </p:nvSpPr>
        <p:spPr>
          <a:xfrm>
            <a:off x="7024255" y="4735483"/>
            <a:ext cx="5167745" cy="1767841"/>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39484953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4_Custom Layout">
    <p:bg>
      <p:bgPr>
        <a:solidFill>
          <a:srgbClr val="FDFDFD"/>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sz="quarter" idx="15"/>
          </p:nvPr>
        </p:nvSpPr>
        <p:spPr>
          <a:xfrm>
            <a:off x="4627417" y="429490"/>
            <a:ext cx="3574473" cy="6026728"/>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18988262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5_Custom Layout">
    <p:bg>
      <p:bgPr>
        <a:solidFill>
          <a:srgbClr val="FDFDFD"/>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sz="quarter" idx="15"/>
          </p:nvPr>
        </p:nvSpPr>
        <p:spPr>
          <a:xfrm>
            <a:off x="651162" y="2978727"/>
            <a:ext cx="3574473" cy="3338945"/>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3" name="Picture Placeholder 2"/>
          <p:cNvSpPr>
            <a:spLocks noGrp="1"/>
          </p:cNvSpPr>
          <p:nvPr>
            <p:ph type="pic" sz="quarter" idx="16"/>
          </p:nvPr>
        </p:nvSpPr>
        <p:spPr>
          <a:xfrm>
            <a:off x="4336471" y="2978727"/>
            <a:ext cx="3574473" cy="3338945"/>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4" name="Picture Placeholder 2"/>
          <p:cNvSpPr>
            <a:spLocks noGrp="1"/>
          </p:cNvSpPr>
          <p:nvPr>
            <p:ph type="pic" sz="quarter" idx="17"/>
          </p:nvPr>
        </p:nvSpPr>
        <p:spPr>
          <a:xfrm>
            <a:off x="8021780" y="2978727"/>
            <a:ext cx="3574473" cy="3338945"/>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33169525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rgbClr val="FDFDFD"/>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sz="quarter" idx="15"/>
          </p:nvPr>
        </p:nvSpPr>
        <p:spPr>
          <a:xfrm>
            <a:off x="817418" y="3906981"/>
            <a:ext cx="2758722" cy="2576945"/>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3" name="Picture Placeholder 2"/>
          <p:cNvSpPr>
            <a:spLocks noGrp="1"/>
          </p:cNvSpPr>
          <p:nvPr>
            <p:ph type="pic" sz="quarter" idx="16"/>
          </p:nvPr>
        </p:nvSpPr>
        <p:spPr>
          <a:xfrm>
            <a:off x="3754582" y="3906981"/>
            <a:ext cx="2758722" cy="2576945"/>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4" name="Picture Placeholder 2"/>
          <p:cNvSpPr>
            <a:spLocks noGrp="1"/>
          </p:cNvSpPr>
          <p:nvPr>
            <p:ph type="pic" sz="quarter" idx="17"/>
          </p:nvPr>
        </p:nvSpPr>
        <p:spPr>
          <a:xfrm>
            <a:off x="817418" y="415635"/>
            <a:ext cx="5695886" cy="3338945"/>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18900346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_Custom Layout">
    <p:bg>
      <p:bgPr>
        <a:solidFill>
          <a:srgbClr val="FDFDFD"/>
        </a:solidFill>
        <a:effectLst/>
      </p:bgPr>
    </p:bg>
    <p:spTree>
      <p:nvGrpSpPr>
        <p:cNvPr id="1" name=""/>
        <p:cNvGrpSpPr/>
        <p:nvPr/>
      </p:nvGrpSpPr>
      <p:grpSpPr>
        <a:xfrm>
          <a:off x="0" y="0"/>
          <a:ext cx="0" cy="0"/>
          <a:chOff x="0" y="0"/>
          <a:chExt cx="0" cy="0"/>
        </a:xfrm>
      </p:grpSpPr>
      <p:sp>
        <p:nvSpPr>
          <p:cNvPr id="11" name="Picture Placeholder 7"/>
          <p:cNvSpPr>
            <a:spLocks noGrp="1"/>
          </p:cNvSpPr>
          <p:nvPr>
            <p:ph type="pic" sz="quarter" idx="11"/>
          </p:nvPr>
        </p:nvSpPr>
        <p:spPr>
          <a:xfrm>
            <a:off x="7408435" y="1594294"/>
            <a:ext cx="3199432" cy="4203984"/>
          </a:xfrm>
          <a:custGeom>
            <a:avLst/>
            <a:gdLst>
              <a:gd name="connsiteX0" fmla="*/ 0 w 3199432"/>
              <a:gd name="connsiteY0" fmla="*/ 0 h 4203984"/>
              <a:gd name="connsiteX1" fmla="*/ 3199432 w 3199432"/>
              <a:gd name="connsiteY1" fmla="*/ 0 h 4203984"/>
              <a:gd name="connsiteX2" fmla="*/ 3199432 w 3199432"/>
              <a:gd name="connsiteY2" fmla="*/ 4203984 h 4203984"/>
              <a:gd name="connsiteX3" fmla="*/ 0 w 3199432"/>
              <a:gd name="connsiteY3" fmla="*/ 4203984 h 4203984"/>
            </a:gdLst>
            <a:ahLst/>
            <a:cxnLst>
              <a:cxn ang="0">
                <a:pos x="connsiteX0" y="connsiteY0"/>
              </a:cxn>
              <a:cxn ang="0">
                <a:pos x="connsiteX1" y="connsiteY1"/>
              </a:cxn>
              <a:cxn ang="0">
                <a:pos x="connsiteX2" y="connsiteY2"/>
              </a:cxn>
              <a:cxn ang="0">
                <a:pos x="connsiteX3" y="connsiteY3"/>
              </a:cxn>
            </a:cxnLst>
            <a:rect l="l" t="t" r="r" b="b"/>
            <a:pathLst>
              <a:path w="3199432" h="4203984">
                <a:moveTo>
                  <a:pt x="0" y="0"/>
                </a:moveTo>
                <a:lnTo>
                  <a:pt x="3199432" y="0"/>
                </a:lnTo>
                <a:lnTo>
                  <a:pt x="3199432" y="4203984"/>
                </a:lnTo>
                <a:lnTo>
                  <a:pt x="0" y="4203984"/>
                </a:lnTo>
                <a:close/>
              </a:path>
            </a:pathLst>
          </a:custGeom>
          <a:pattFill prst="divot">
            <a:fgClr>
              <a:schemeClr val="accent1"/>
            </a:fgClr>
            <a:bgClr>
              <a:schemeClr val="bg1"/>
            </a:bgClr>
          </a:pattFill>
        </p:spPr>
        <p:txBody>
          <a:bodyPr wrap="square" anchor="ctr">
            <a:noAutofit/>
          </a:bodyPr>
          <a:lstStyle>
            <a:lvl1pPr marL="0" indent="0" algn="ctr">
              <a:buNone/>
              <a:defRPr sz="1100"/>
            </a:lvl1pPr>
          </a:lstStyle>
          <a:p>
            <a:endParaRPr lang="en-US"/>
          </a:p>
        </p:txBody>
      </p:sp>
    </p:spTree>
    <p:extLst>
      <p:ext uri="{BB962C8B-B14F-4D97-AF65-F5344CB8AC3E}">
        <p14:creationId xmlns:p14="http://schemas.microsoft.com/office/powerpoint/2010/main" val="39712948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Custom Layout">
    <p:bg>
      <p:bgPr>
        <a:solidFill>
          <a:srgbClr val="FDFDFD"/>
        </a:solidFill>
        <a:effectLst/>
      </p:bgPr>
    </p:bg>
    <p:spTree>
      <p:nvGrpSpPr>
        <p:cNvPr id="1" name=""/>
        <p:cNvGrpSpPr/>
        <p:nvPr/>
      </p:nvGrpSpPr>
      <p:grpSpPr>
        <a:xfrm>
          <a:off x="0" y="0"/>
          <a:ext cx="0" cy="0"/>
          <a:chOff x="0" y="0"/>
          <a:chExt cx="0" cy="0"/>
        </a:xfrm>
      </p:grpSpPr>
      <p:sp>
        <p:nvSpPr>
          <p:cNvPr id="4" name="Picture Placeholder 7"/>
          <p:cNvSpPr>
            <a:spLocks noGrp="1"/>
          </p:cNvSpPr>
          <p:nvPr>
            <p:ph type="pic" sz="quarter" idx="11"/>
          </p:nvPr>
        </p:nvSpPr>
        <p:spPr>
          <a:xfrm>
            <a:off x="2158130" y="1603020"/>
            <a:ext cx="4980989" cy="2828303"/>
          </a:xfrm>
          <a:custGeom>
            <a:avLst/>
            <a:gdLst>
              <a:gd name="connsiteX0" fmla="*/ 0 w 4980989"/>
              <a:gd name="connsiteY0" fmla="*/ 0 h 2863690"/>
              <a:gd name="connsiteX1" fmla="*/ 4980989 w 4980989"/>
              <a:gd name="connsiteY1" fmla="*/ 0 h 2863690"/>
              <a:gd name="connsiteX2" fmla="*/ 4980989 w 4980989"/>
              <a:gd name="connsiteY2" fmla="*/ 2863690 h 2863690"/>
              <a:gd name="connsiteX3" fmla="*/ 0 w 4980989"/>
              <a:gd name="connsiteY3" fmla="*/ 2863690 h 2863690"/>
            </a:gdLst>
            <a:ahLst/>
            <a:cxnLst>
              <a:cxn ang="0">
                <a:pos x="connsiteX0" y="connsiteY0"/>
              </a:cxn>
              <a:cxn ang="0">
                <a:pos x="connsiteX1" y="connsiteY1"/>
              </a:cxn>
              <a:cxn ang="0">
                <a:pos x="connsiteX2" y="connsiteY2"/>
              </a:cxn>
              <a:cxn ang="0">
                <a:pos x="connsiteX3" y="connsiteY3"/>
              </a:cxn>
            </a:cxnLst>
            <a:rect l="l" t="t" r="r" b="b"/>
            <a:pathLst>
              <a:path w="4980989" h="2863690">
                <a:moveTo>
                  <a:pt x="0" y="0"/>
                </a:moveTo>
                <a:lnTo>
                  <a:pt x="4980989" y="0"/>
                </a:lnTo>
                <a:lnTo>
                  <a:pt x="4980989" y="2863690"/>
                </a:lnTo>
                <a:lnTo>
                  <a:pt x="0" y="2863690"/>
                </a:lnTo>
                <a:close/>
              </a:path>
            </a:pathLst>
          </a:custGeom>
          <a:pattFill prst="divot">
            <a:fgClr>
              <a:schemeClr val="accent1"/>
            </a:fgClr>
            <a:bgClr>
              <a:schemeClr val="bg1"/>
            </a:bgClr>
          </a:pattFill>
        </p:spPr>
        <p:txBody>
          <a:bodyPr wrap="square" anchor="ctr">
            <a:noAutofit/>
          </a:bodyPr>
          <a:lstStyle>
            <a:lvl1pPr marL="0" indent="0" algn="ctr">
              <a:buNone/>
              <a:defRPr sz="1100"/>
            </a:lvl1pPr>
          </a:lstStyle>
          <a:p>
            <a:endParaRPr lang="en-US"/>
          </a:p>
        </p:txBody>
      </p:sp>
    </p:spTree>
    <p:extLst>
      <p:ext uri="{BB962C8B-B14F-4D97-AF65-F5344CB8AC3E}">
        <p14:creationId xmlns:p14="http://schemas.microsoft.com/office/powerpoint/2010/main" val="18819170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Custom Layout">
    <p:bg>
      <p:bgPr>
        <a:solidFill>
          <a:srgbClr val="FDFDFD"/>
        </a:solidFill>
        <a:effectLst/>
      </p:bgPr>
    </p:bg>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1864371" y="3320880"/>
            <a:ext cx="4125458" cy="2629168"/>
          </a:xfrm>
          <a:custGeom>
            <a:avLst/>
            <a:gdLst>
              <a:gd name="connsiteX0" fmla="*/ 0 w 4125458"/>
              <a:gd name="connsiteY0" fmla="*/ 0 h 2629168"/>
              <a:gd name="connsiteX1" fmla="*/ 4125458 w 4125458"/>
              <a:gd name="connsiteY1" fmla="*/ 0 h 2629168"/>
              <a:gd name="connsiteX2" fmla="*/ 4125458 w 4125458"/>
              <a:gd name="connsiteY2" fmla="*/ 2629168 h 2629168"/>
              <a:gd name="connsiteX3" fmla="*/ 0 w 4125458"/>
              <a:gd name="connsiteY3" fmla="*/ 2629168 h 2629168"/>
            </a:gdLst>
            <a:ahLst/>
            <a:cxnLst>
              <a:cxn ang="0">
                <a:pos x="connsiteX0" y="connsiteY0"/>
              </a:cxn>
              <a:cxn ang="0">
                <a:pos x="connsiteX1" y="connsiteY1"/>
              </a:cxn>
              <a:cxn ang="0">
                <a:pos x="connsiteX2" y="connsiteY2"/>
              </a:cxn>
              <a:cxn ang="0">
                <a:pos x="connsiteX3" y="connsiteY3"/>
              </a:cxn>
            </a:cxnLst>
            <a:rect l="l" t="t" r="r" b="b"/>
            <a:pathLst>
              <a:path w="4125458" h="2629168">
                <a:moveTo>
                  <a:pt x="0" y="0"/>
                </a:moveTo>
                <a:lnTo>
                  <a:pt x="4125458" y="0"/>
                </a:lnTo>
                <a:lnTo>
                  <a:pt x="4125458" y="2629168"/>
                </a:lnTo>
                <a:lnTo>
                  <a:pt x="0" y="2629168"/>
                </a:lnTo>
                <a:close/>
              </a:path>
            </a:pathLst>
          </a:custGeom>
          <a:pattFill prst="divot">
            <a:fgClr>
              <a:schemeClr val="accent1"/>
            </a:fgClr>
            <a:bgClr>
              <a:schemeClr val="bg1"/>
            </a:bgClr>
          </a:pattFill>
        </p:spPr>
        <p:txBody>
          <a:bodyPr wrap="square" anchor="ctr">
            <a:noAutofit/>
          </a:bodyPr>
          <a:lstStyle>
            <a:lvl1pPr marL="0" indent="0" algn="ctr">
              <a:buNone/>
              <a:defRPr sz="1100"/>
            </a:lvl1pPr>
          </a:lstStyle>
          <a:p>
            <a:endParaRPr lang="en-US"/>
          </a:p>
        </p:txBody>
      </p:sp>
    </p:spTree>
    <p:extLst>
      <p:ext uri="{BB962C8B-B14F-4D97-AF65-F5344CB8AC3E}">
        <p14:creationId xmlns:p14="http://schemas.microsoft.com/office/powerpoint/2010/main" val="11668072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1_Custom Layout">
    <p:bg>
      <p:bgPr>
        <a:solidFill>
          <a:srgbClr val="FDFDFD"/>
        </a:solidFill>
        <a:effectLst/>
      </p:bgPr>
    </p:bg>
    <p:spTree>
      <p:nvGrpSpPr>
        <p:cNvPr id="1" name=""/>
        <p:cNvGrpSpPr/>
        <p:nvPr/>
      </p:nvGrpSpPr>
      <p:grpSpPr>
        <a:xfrm>
          <a:off x="0" y="0"/>
          <a:ext cx="0" cy="0"/>
          <a:chOff x="0" y="0"/>
          <a:chExt cx="0" cy="0"/>
        </a:xfrm>
      </p:grpSpPr>
      <p:sp>
        <p:nvSpPr>
          <p:cNvPr id="4" name="Picture Placeholder 7"/>
          <p:cNvSpPr>
            <a:spLocks noGrp="1"/>
          </p:cNvSpPr>
          <p:nvPr>
            <p:ph type="pic" sz="quarter" idx="12"/>
          </p:nvPr>
        </p:nvSpPr>
        <p:spPr>
          <a:xfrm>
            <a:off x="8253789" y="1072542"/>
            <a:ext cx="2238375" cy="4732424"/>
          </a:xfrm>
          <a:custGeom>
            <a:avLst/>
            <a:gdLst>
              <a:gd name="connsiteX0" fmla="*/ 228292 w 2238375"/>
              <a:gd name="connsiteY0" fmla="*/ 0 h 4732424"/>
              <a:gd name="connsiteX1" fmla="*/ 2010083 w 2238375"/>
              <a:gd name="connsiteY1" fmla="*/ 0 h 4732424"/>
              <a:gd name="connsiteX2" fmla="*/ 2238375 w 2238375"/>
              <a:gd name="connsiteY2" fmla="*/ 228292 h 4732424"/>
              <a:gd name="connsiteX3" fmla="*/ 2238375 w 2238375"/>
              <a:gd name="connsiteY3" fmla="*/ 4504132 h 4732424"/>
              <a:gd name="connsiteX4" fmla="*/ 2010083 w 2238375"/>
              <a:gd name="connsiteY4" fmla="*/ 4732424 h 4732424"/>
              <a:gd name="connsiteX5" fmla="*/ 228292 w 2238375"/>
              <a:gd name="connsiteY5" fmla="*/ 4732424 h 4732424"/>
              <a:gd name="connsiteX6" fmla="*/ 0 w 2238375"/>
              <a:gd name="connsiteY6" fmla="*/ 4504132 h 4732424"/>
              <a:gd name="connsiteX7" fmla="*/ 0 w 2238375"/>
              <a:gd name="connsiteY7" fmla="*/ 228292 h 4732424"/>
              <a:gd name="connsiteX8" fmla="*/ 228292 w 2238375"/>
              <a:gd name="connsiteY8" fmla="*/ 0 h 473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375" h="4732424">
                <a:moveTo>
                  <a:pt x="228292" y="0"/>
                </a:moveTo>
                <a:lnTo>
                  <a:pt x="2010083" y="0"/>
                </a:lnTo>
                <a:cubicBezTo>
                  <a:pt x="2136165" y="0"/>
                  <a:pt x="2238375" y="102210"/>
                  <a:pt x="2238375" y="228292"/>
                </a:cubicBezTo>
                <a:lnTo>
                  <a:pt x="2238375" y="4504132"/>
                </a:lnTo>
                <a:cubicBezTo>
                  <a:pt x="2238375" y="4630214"/>
                  <a:pt x="2136165" y="4732424"/>
                  <a:pt x="2010083" y="4732424"/>
                </a:cubicBezTo>
                <a:lnTo>
                  <a:pt x="228292" y="4732424"/>
                </a:lnTo>
                <a:cubicBezTo>
                  <a:pt x="102210" y="4732424"/>
                  <a:pt x="0" y="4630214"/>
                  <a:pt x="0" y="4504132"/>
                </a:cubicBezTo>
                <a:lnTo>
                  <a:pt x="0" y="228292"/>
                </a:lnTo>
                <a:cubicBezTo>
                  <a:pt x="0" y="102210"/>
                  <a:pt x="102210" y="0"/>
                  <a:pt x="228292" y="0"/>
                </a:cubicBezTo>
                <a:close/>
              </a:path>
            </a:pathLst>
          </a:custGeom>
          <a:pattFill prst="divot">
            <a:fgClr>
              <a:schemeClr val="accent1"/>
            </a:fgClr>
            <a:bgClr>
              <a:schemeClr val="bg1"/>
            </a:bgClr>
          </a:pattFill>
        </p:spPr>
        <p:txBody>
          <a:bodyPr wrap="square" anchor="ctr">
            <a:noAutofit/>
          </a:bodyPr>
          <a:lstStyle>
            <a:lvl1pPr marL="0" indent="0" algn="ctr">
              <a:buNone/>
              <a:defRPr sz="1100"/>
            </a:lvl1pPr>
          </a:lstStyle>
          <a:p>
            <a:endParaRPr lang="en-US"/>
          </a:p>
        </p:txBody>
      </p:sp>
    </p:spTree>
    <p:extLst>
      <p:ext uri="{BB962C8B-B14F-4D97-AF65-F5344CB8AC3E}">
        <p14:creationId xmlns:p14="http://schemas.microsoft.com/office/powerpoint/2010/main" val="3766582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FDFDFD"/>
        </a:solidFill>
        <a:effectLst/>
      </p:bgPr>
    </p:bg>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188685" y="3476172"/>
            <a:ext cx="3175565" cy="3137674"/>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7" name="Picture Placeholder 2"/>
          <p:cNvSpPr>
            <a:spLocks noGrp="1"/>
          </p:cNvSpPr>
          <p:nvPr>
            <p:ph type="pic" sz="quarter" idx="11"/>
          </p:nvPr>
        </p:nvSpPr>
        <p:spPr>
          <a:xfrm>
            <a:off x="188685" y="222384"/>
            <a:ext cx="3175565" cy="3137674"/>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8" name="Picture Placeholder 2"/>
          <p:cNvSpPr>
            <a:spLocks noGrp="1"/>
          </p:cNvSpPr>
          <p:nvPr>
            <p:ph type="pic" sz="quarter" idx="12"/>
          </p:nvPr>
        </p:nvSpPr>
        <p:spPr>
          <a:xfrm>
            <a:off x="3471978" y="3476172"/>
            <a:ext cx="3175565" cy="3137674"/>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9" name="Picture Placeholder 2"/>
          <p:cNvSpPr>
            <a:spLocks noGrp="1"/>
          </p:cNvSpPr>
          <p:nvPr>
            <p:ph type="pic" sz="quarter" idx="13"/>
          </p:nvPr>
        </p:nvSpPr>
        <p:spPr>
          <a:xfrm>
            <a:off x="3471978" y="222384"/>
            <a:ext cx="3175565" cy="3137674"/>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2278854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FDFDFD"/>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8403773" y="483327"/>
            <a:ext cx="3274422" cy="5904410"/>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3" name="Picture Placeholder 2"/>
          <p:cNvSpPr>
            <a:spLocks noGrp="1"/>
          </p:cNvSpPr>
          <p:nvPr>
            <p:ph type="pic" sz="quarter" idx="12"/>
          </p:nvPr>
        </p:nvSpPr>
        <p:spPr>
          <a:xfrm>
            <a:off x="4976951" y="483327"/>
            <a:ext cx="3274422" cy="5904410"/>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870549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FDFDFD"/>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5199017" y="609599"/>
            <a:ext cx="6348549" cy="5603966"/>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4085556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FDFDFD"/>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1265647" y="609599"/>
            <a:ext cx="3277326" cy="5603966"/>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3" name="Picture Placeholder 2"/>
          <p:cNvSpPr>
            <a:spLocks noGrp="1"/>
          </p:cNvSpPr>
          <p:nvPr>
            <p:ph type="pic" sz="quarter" idx="12"/>
          </p:nvPr>
        </p:nvSpPr>
        <p:spPr>
          <a:xfrm>
            <a:off x="4542973" y="609599"/>
            <a:ext cx="3277326" cy="5603966"/>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3974191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rgbClr val="FDFDFD"/>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8222343" y="609601"/>
            <a:ext cx="3287486" cy="3069772"/>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4" name="Picture Placeholder 2"/>
          <p:cNvSpPr>
            <a:spLocks noGrp="1"/>
          </p:cNvSpPr>
          <p:nvPr>
            <p:ph type="pic" sz="quarter" idx="12"/>
          </p:nvPr>
        </p:nvSpPr>
        <p:spPr>
          <a:xfrm>
            <a:off x="5428342" y="3142343"/>
            <a:ext cx="3287486" cy="3069772"/>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438595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FDFDFD"/>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sz="quarter" idx="11"/>
          </p:nvPr>
        </p:nvSpPr>
        <p:spPr>
          <a:xfrm>
            <a:off x="1291773" y="1009175"/>
            <a:ext cx="2809964" cy="4804814"/>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3" name="Picture Placeholder 2"/>
          <p:cNvSpPr>
            <a:spLocks noGrp="1"/>
          </p:cNvSpPr>
          <p:nvPr>
            <p:ph type="pic" sz="quarter" idx="12"/>
          </p:nvPr>
        </p:nvSpPr>
        <p:spPr>
          <a:xfrm>
            <a:off x="4216402" y="609599"/>
            <a:ext cx="3277326" cy="5603966"/>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2555363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rgbClr val="FDFDFD"/>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1429659" y="1640114"/>
            <a:ext cx="3277326" cy="2670629"/>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
        <p:nvSpPr>
          <p:cNvPr id="4" name="Picture Placeholder 2"/>
          <p:cNvSpPr>
            <a:spLocks noGrp="1"/>
          </p:cNvSpPr>
          <p:nvPr>
            <p:ph type="pic" sz="quarter" idx="11"/>
          </p:nvPr>
        </p:nvSpPr>
        <p:spPr>
          <a:xfrm>
            <a:off x="8403773" y="483327"/>
            <a:ext cx="3274422" cy="5904410"/>
          </a:xfrm>
          <a:pattFill prst="divot">
            <a:fgClr>
              <a:schemeClr val="accent1"/>
            </a:fgClr>
            <a:bgClr>
              <a:schemeClr val="bg1"/>
            </a:bgClr>
          </a:pattFill>
        </p:spPr>
        <p:txBody>
          <a:bodyPr anchor="ctr">
            <a:normAutofit/>
          </a:bodyPr>
          <a:lstStyle>
            <a:lvl1pPr marL="0" indent="0" algn="ctr">
              <a:buNone/>
              <a:defRPr sz="1100"/>
            </a:lvl1pPr>
          </a:lstStyle>
          <a:p>
            <a:endParaRPr lang="en-US"/>
          </a:p>
        </p:txBody>
      </p:sp>
    </p:spTree>
    <p:extLst>
      <p:ext uri="{BB962C8B-B14F-4D97-AF65-F5344CB8AC3E}">
        <p14:creationId xmlns:p14="http://schemas.microsoft.com/office/powerpoint/2010/main" val="691281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319A0D-DBD5-4284-A57B-37A0D3FB5C2C}" type="datetimeFigureOut">
              <a:rPr lang="en-US" smtClean="0"/>
              <a:t>11/17/2022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108666-35B2-42A7-8F66-077C4D5CE518}" type="slidenum">
              <a:rPr lang="en-US" smtClean="0"/>
              <a:t>‹#›</a:t>
            </a:fld>
            <a:endParaRPr lang="en-US"/>
          </a:p>
        </p:txBody>
      </p:sp>
    </p:spTree>
    <p:extLst>
      <p:ext uri="{BB962C8B-B14F-4D97-AF65-F5344CB8AC3E}">
        <p14:creationId xmlns:p14="http://schemas.microsoft.com/office/powerpoint/2010/main" val="3887557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72" r:id="rId20"/>
    <p:sldLayoutId id="2147483673" r:id="rId21"/>
    <p:sldLayoutId id="2147483674" r:id="rId22"/>
    <p:sldLayoutId id="2147483675" r:id="rId23"/>
    <p:sldLayoutId id="2147483676" r:id="rId24"/>
    <p:sldLayoutId id="2147483668" r:id="rId25"/>
    <p:sldLayoutId id="2147483669" r:id="rId26"/>
    <p:sldLayoutId id="2147483670" r:id="rId27"/>
    <p:sldLayoutId id="2147483671"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arget="../media/hdphoto1.wdp" Type="http://schemas.microsoft.com/office/2007/relationships/hdphoto"/><Relationship Id="rId2" Target="../media/image1.jpeg" Type="http://schemas.openxmlformats.org/officeDocument/2006/relationships/image"/><Relationship Id="rId1" Target="../slideLayouts/slideLayout2.xml" Type="http://schemas.openxmlformats.org/officeDocument/2006/relationships/slideLayout"/></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3.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4.xml"/><Relationship Id="rId5" Type="http://schemas.openxmlformats.org/officeDocument/2006/relationships/image" Target="../media/image28.jpg"/><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5.xml"/><Relationship Id="rId5" Type="http://schemas.openxmlformats.org/officeDocument/2006/relationships/image" Target="../media/image32.jpg"/><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6.xml"/><Relationship Id="rId5" Type="http://schemas.openxmlformats.org/officeDocument/2006/relationships/image" Target="../media/image36.jpg"/><Relationship Id="rId4" Type="http://schemas.openxmlformats.org/officeDocument/2006/relationships/image" Target="../media/image35.jpg"/></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7.xml"/><Relationship Id="rId5" Type="http://schemas.openxmlformats.org/officeDocument/2006/relationships/image" Target="../media/image40.jpg"/><Relationship Id="rId4" Type="http://schemas.openxmlformats.org/officeDocument/2006/relationships/image" Target="../media/image39.jpg"/></Relationships>
</file>

<file path=ppt/slides/_rels/slide1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18.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arget="../media/image5.jpeg" Type="http://schemas.openxmlformats.org/officeDocument/2006/relationships/image"/><Relationship Id="rId3" Target="../media/hdphoto2.wdp" Type="http://schemas.microsoft.com/office/2007/relationships/hdphoto"/><Relationship Id="rId7" Target="../media/hdphoto4.wdp" Type="http://schemas.microsoft.com/office/2007/relationships/hdphoto"/><Relationship Id="rId2" Target="../media/image2.jpeg" Type="http://schemas.openxmlformats.org/officeDocument/2006/relationships/image"/><Relationship Id="rId1" Target="../slideLayouts/slideLayout3.xml" Type="http://schemas.openxmlformats.org/officeDocument/2006/relationships/slideLayout"/><Relationship Id="rId6" Target="../media/image4.jpeg" Type="http://schemas.openxmlformats.org/officeDocument/2006/relationships/image"/><Relationship Id="rId5" Target="../media/hdphoto3.wdp" Type="http://schemas.microsoft.com/office/2007/relationships/hdphoto"/><Relationship Id="rId4" Target="../media/image3.jpeg" Type="http://schemas.openxmlformats.org/officeDocument/2006/relationships/image"/><Relationship Id="rId9" Target="../media/hdphoto5.wdp" Type="http://schemas.microsoft.com/office/2007/relationships/hdphoto"/></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0.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phanindrasai27/Amazon-food-recommendation-system" TargetMode="Externa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arget="../media/hdphoto6.wdp" Type="http://schemas.microsoft.com/office/2007/relationships/hdphoto"/><Relationship Id="rId2" Target="../media/image6.jpeg" Type="http://schemas.openxmlformats.org/officeDocument/2006/relationships/image"/><Relationship Id="rId1" Target="../slideLayouts/slideLayout4.xml" Type="http://schemas.openxmlformats.org/officeDocument/2006/relationships/slideLayout"/><Relationship Id="rId5" Target="../media/hdphoto7.wdp" Type="http://schemas.microsoft.com/office/2007/relationships/hdphoto"/><Relationship Id="rId4" Target="../media/image7.jpeg" Type="http://schemas.openxmlformats.org/officeDocument/2006/relationships/image"/></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8" Target="../media/image67.jpeg" Type="http://schemas.openxmlformats.org/officeDocument/2006/relationships/image"/><Relationship Id="rId3" Target="../media/hdphoto11.wdp" Type="http://schemas.microsoft.com/office/2007/relationships/hdphoto"/><Relationship Id="rId7" Target="../media/hdphoto13.wdp" Type="http://schemas.microsoft.com/office/2007/relationships/hdphoto"/><Relationship Id="rId2" Target="../media/image64.jpeg" Type="http://schemas.openxmlformats.org/officeDocument/2006/relationships/image"/><Relationship Id="rId1" Target="../slideLayouts/slideLayout19.xml" Type="http://schemas.openxmlformats.org/officeDocument/2006/relationships/slideLayout"/><Relationship Id="rId6" Target="../media/image66.jpeg" Type="http://schemas.openxmlformats.org/officeDocument/2006/relationships/image"/><Relationship Id="rId11" Target="../media/hdphoto15.wdp" Type="http://schemas.microsoft.com/office/2007/relationships/hdphoto"/><Relationship Id="rId5" Target="../media/hdphoto12.wdp" Type="http://schemas.microsoft.com/office/2007/relationships/hdphoto"/><Relationship Id="rId10" Target="../media/image68.jpeg" Type="http://schemas.openxmlformats.org/officeDocument/2006/relationships/image"/><Relationship Id="rId4" Target="../media/image65.jpeg" Type="http://schemas.openxmlformats.org/officeDocument/2006/relationships/image"/><Relationship Id="rId9" Target="../media/hdphoto14.wdp" Type="http://schemas.microsoft.com/office/2007/relationships/hdphoto"/></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arget="../media/hdphoto8.wdp" Type="http://schemas.microsoft.com/office/2007/relationships/hdphoto"/><Relationship Id="rId7" Target="https://www.kaggle.com/datasets/snap/amazon-fine-food-reviews" TargetMode="External" Type="http://schemas.openxmlformats.org/officeDocument/2006/relationships/hyperlink"/><Relationship Id="rId2" Target="../media/image8.jpeg" Type="http://schemas.openxmlformats.org/officeDocument/2006/relationships/image"/><Relationship Id="rId1" Target="../slideLayouts/slideLayout6.xml" Type="http://schemas.openxmlformats.org/officeDocument/2006/relationships/slideLayout"/><Relationship Id="rId6" Target="https://www.kaggle.com/datasets/snap/amazon" TargetMode="External" Type="http://schemas.openxmlformats.org/officeDocument/2006/relationships/hyperlink"/><Relationship Id="rId5" Target="../media/hdphoto9.wdp" Type="http://schemas.microsoft.com/office/2007/relationships/hdphoto"/><Relationship Id="rId4" Target="../media/image9.jpeg" Type="http://schemas.openxmlformats.org/officeDocument/2006/relationships/image"/></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arget="../media/hdphoto10.wdp" Type="http://schemas.microsoft.com/office/2007/relationships/hdphoto"/><Relationship Id="rId2" Target="../media/image13.jpeg" Type="http://schemas.openxmlformats.org/officeDocument/2006/relationships/image"/><Relationship Id="rId1" Target="../slideLayouts/slideLayout10.xml" Type="http://schemas.openxmlformats.org/officeDocument/2006/relationships/slideLayout"/><Relationship Id="rId5" Target="../media/image15.jpg" Type="http://schemas.openxmlformats.org/officeDocument/2006/relationships/image"/><Relationship Id="rId4" Target="../media/image14.jp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7" name="Picture Placeholder 6"/>
          <p:cNvPicPr>
            <a:picLocks noChangeAspect="1" noGrp="1"/>
          </p:cNvPicPr>
          <p:nvPr>
            <p:ph idx="10" sz="quarter" type="pic"/>
          </p:nvPr>
        </p:nvPicPr>
        <p:blipFill rotWithShape="1">
          <a:blip cstate="print" r:embed="rId2">
            <a:extLst>
              <a:ext uri="{BEBA8EAE-BF5A-486C-A8C5-ECC9F3942E4B}">
                <a14:imgProps xmlns:a14="http://schemas.microsoft.com/office/drawing/2010/main">
                  <a14:imgLayer r:embed="rId3">
                    <a14:imgEffect>
                      <a14:colorTemperature colorTemp="7200"/>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rcRect b="8" t="31"/>
          <a:stretch/>
        </p:blipFill>
        <p:spPr/>
      </p:pic>
      <p:grpSp>
        <p:nvGrpSpPr>
          <p:cNvPr hidden="1" id="3" name="Group 2"/>
          <p:cNvGrpSpPr/>
          <p:nvPr/>
        </p:nvGrpSpPr>
        <p:grpSpPr>
          <a:xfrm>
            <a:off x="4535602" y="3968841"/>
            <a:ext cx="3495013" cy="220373"/>
            <a:chOff x="4341349" y="3770058"/>
            <a:chExt cx="3495013" cy="220373"/>
          </a:xfrm>
        </p:grpSpPr>
        <p:sp>
          <p:nvSpPr>
            <p:cNvPr id="5" name="Text Placeholder 2"/>
            <p:cNvSpPr txBox="1">
              <a:spLocks/>
            </p:cNvSpPr>
            <p:nvPr/>
          </p:nvSpPr>
          <p:spPr>
            <a:xfrm>
              <a:off x="4400984" y="3770058"/>
              <a:ext cx="3316108" cy="220373"/>
            </a:xfrm>
            <a:prstGeom prst="rect">
              <a:avLst/>
            </a:prstGeom>
          </p:spPr>
          <p:txBody>
            <a:bodyPr anchor="ctr" bIns="45720" lIns="91440" rIns="91440" rtlCol="0" tIns="45720" vert="horz">
              <a:noAutofit/>
            </a:bodyPr>
            <a:lst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a:pPr algn="ctr" indent="0" marL="0">
                <a:buNone/>
              </a:pPr>
              <a:r>
                <a:rPr dirty="0" lang="en-US" spc="300" sz="1600">
                  <a:solidFill>
                    <a:schemeClr val="bg1"/>
                  </a:solidFill>
                  <a:latin charset="0" panose="020B0606030504020204" pitchFamily="34" typeface="Open Sans"/>
                  <a:ea charset="0" panose="020B0606030504020204" pitchFamily="34" typeface="Open Sans"/>
                  <a:cs charset="0" panose="020B0606030504020204" pitchFamily="34" typeface="Open Sans"/>
                </a:rPr>
                <a:t>POWERPOINT TEMPLATE</a:t>
              </a:r>
            </a:p>
          </p:txBody>
        </p:sp>
        <p:sp>
          <p:nvSpPr>
            <p:cNvPr id="2" name="Oval 1"/>
            <p:cNvSpPr/>
            <p:nvPr/>
          </p:nvSpPr>
          <p:spPr>
            <a:xfrm>
              <a:off x="4341349" y="3798621"/>
              <a:ext cx="119270" cy="119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9" name="Oval 8"/>
            <p:cNvSpPr/>
            <p:nvPr/>
          </p:nvSpPr>
          <p:spPr>
            <a:xfrm>
              <a:off x="7717092" y="3798621"/>
              <a:ext cx="119270" cy="119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grpSp>
      <p:sp>
        <p:nvSpPr>
          <p:cNvPr id="8" name="Text Placeholder 2"/>
          <p:cNvSpPr txBox="1">
            <a:spLocks/>
          </p:cNvSpPr>
          <p:nvPr/>
        </p:nvSpPr>
        <p:spPr>
          <a:xfrm>
            <a:off x="5152022" y="5013608"/>
            <a:ext cx="7152429" cy="947458"/>
          </a:xfrm>
          <a:prstGeom prst="rect">
            <a:avLst/>
          </a:prstGeom>
        </p:spPr>
        <p:txBody>
          <a:bodyPr anchor="ctr" bIns="45720" lIns="91440" rIns="91440" rtlCol="0" tIns="45720" vert="horz">
            <a:noAutofit/>
          </a:bodyPr>
          <a:lst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a:pPr algn="ctr" indent="0" marL="0">
              <a:buNone/>
            </a:pPr>
            <a:r>
              <a:rPr b="1" dirty="0" lang="en-US" spc="300" sz="2400">
                <a:solidFill>
                  <a:schemeClr val="bg1"/>
                </a:solidFill>
                <a:latin charset="0" pitchFamily="50" typeface="Helvetica Neue"/>
                <a:ea charset="0" panose="020F0502020204030203" pitchFamily="34" typeface="Lato Black"/>
                <a:cs charset="0" panose="020F0502020204030203" pitchFamily="34" typeface="Lato Black"/>
              </a:rPr>
              <a:t>CSE4077- Recommender Systems</a:t>
            </a:r>
          </a:p>
        </p:txBody>
      </p:sp>
      <p:sp>
        <p:nvSpPr>
          <p:cNvPr id="4" name="Text Placeholder 2"/>
          <p:cNvSpPr txBox="1">
            <a:spLocks/>
          </p:cNvSpPr>
          <p:nvPr/>
        </p:nvSpPr>
        <p:spPr>
          <a:xfrm>
            <a:off x="2051026" y="1502934"/>
            <a:ext cx="8404529" cy="2070565"/>
          </a:xfrm>
          <a:prstGeom prst="rect">
            <a:avLst/>
          </a:prstGeom>
        </p:spPr>
        <p:txBody>
          <a:bodyPr anchor="ctr" bIns="45720" lIns="91440" rIns="91440" rtlCol="0" tIns="45720" vert="horz">
            <a:noAutofit/>
          </a:bodyPr>
          <a:lst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a:pPr algn="ctr" indent="0" marL="0">
              <a:buNone/>
            </a:pPr>
            <a:r>
              <a:rPr b="1" dirty="0" lang="en-US" sz="7200">
                <a:solidFill>
                  <a:srgbClr val="FFCD2F"/>
                </a:solidFill>
                <a:latin charset="0" pitchFamily="50" typeface="Jalitta"/>
                <a:ea charset="0" panose="020F0502020204030203" pitchFamily="34" typeface="Lato Black"/>
                <a:cs charset="0" pitchFamily="2" typeface="Sun Valley - Demo"/>
              </a:rPr>
              <a:t>Recommendation based on Amazon</a:t>
            </a:r>
          </a:p>
          <a:p>
            <a:pPr algn="ctr" indent="0" marL="0">
              <a:buNone/>
            </a:pPr>
            <a:r>
              <a:rPr b="1" dirty="0" lang="en-US" sz="7200">
                <a:solidFill>
                  <a:srgbClr val="FFCD2F"/>
                </a:solidFill>
                <a:latin charset="0" pitchFamily="50" typeface="Jalitta"/>
                <a:ea charset="0" panose="020F0502020204030203" pitchFamily="34" typeface="Lato Black"/>
                <a:cs charset="0" pitchFamily="2" typeface="Sun Valley - Demo"/>
              </a:rPr>
              <a:t>Food Review</a:t>
            </a:r>
          </a:p>
        </p:txBody>
      </p:sp>
    </p:spTree>
    <p:extLst>
      <p:ext uri="{BB962C8B-B14F-4D97-AF65-F5344CB8AC3E}">
        <p14:creationId xmlns:p14="http://schemas.microsoft.com/office/powerpoint/2010/main" val="3253114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0D5AC62-3FA1-B13E-F383-DB390C9139A1}"/>
              </a:ext>
            </a:extLst>
          </p:cNvPr>
          <p:cNvGrpSpPr/>
          <p:nvPr/>
        </p:nvGrpSpPr>
        <p:grpSpPr>
          <a:xfrm>
            <a:off x="1221419" y="284085"/>
            <a:ext cx="7931458" cy="6831008"/>
            <a:chOff x="-2230693" y="-914531"/>
            <a:chExt cx="9298313" cy="7180556"/>
          </a:xfrm>
        </p:grpSpPr>
        <p:sp>
          <p:nvSpPr>
            <p:cNvPr id="20" name="Rectangle 19">
              <a:extLst>
                <a:ext uri="{FF2B5EF4-FFF2-40B4-BE49-F238E27FC236}">
                  <a16:creationId xmlns:a16="http://schemas.microsoft.com/office/drawing/2014/main" id="{5B6B466C-36BE-6144-94F6-7B90F9938805}"/>
                </a:ext>
              </a:extLst>
            </p:cNvPr>
            <p:cNvSpPr/>
            <p:nvPr/>
          </p:nvSpPr>
          <p:spPr>
            <a:xfrm>
              <a:off x="5640070" y="5921248"/>
              <a:ext cx="76500" cy="344777"/>
            </a:xfrm>
            <a:prstGeom prst="rect">
              <a:avLst/>
            </a:prstGeom>
            <a:ln>
              <a:noFill/>
            </a:ln>
          </p:spPr>
          <p:txBody>
            <a:bodyPr vert="horz" lIns="0" tIns="0" rIns="0" bIns="0" rtlCol="0">
              <a:noAutofit/>
            </a:bodyPr>
            <a:lstStyle/>
            <a:p>
              <a:pPr>
                <a:lnSpc>
                  <a:spcPct val="107000"/>
                </a:lnSpc>
                <a:spcAft>
                  <a:spcPts val="800"/>
                </a:spcAft>
              </a:pPr>
              <a:r>
                <a:rPr lang="en-IN" sz="2000" b="1">
                  <a:solidFill>
                    <a:srgbClr val="292929"/>
                  </a:solidFill>
                  <a:effectLst/>
                  <a:latin typeface="Calibri" panose="020F0502020204030204" pitchFamily="34" charset="0"/>
                  <a:ea typeface="Calibri" panose="020F0502020204030204" pitchFamily="34" charset="0"/>
                </a:rPr>
                <a:t> </a:t>
              </a:r>
              <a:endParaRPr lang="en-IN" sz="1100">
                <a:solidFill>
                  <a:srgbClr val="000000"/>
                </a:solidFill>
                <a:effectLst/>
                <a:latin typeface="Calibri" panose="020F0502020204030204" pitchFamily="34" charset="0"/>
                <a:ea typeface="Calibri" panose="020F0502020204030204" pitchFamily="34" charset="0"/>
              </a:endParaRPr>
            </a:p>
          </p:txBody>
        </p:sp>
        <p:pic>
          <p:nvPicPr>
            <p:cNvPr id="23" name="Picture 22">
              <a:extLst>
                <a:ext uri="{FF2B5EF4-FFF2-40B4-BE49-F238E27FC236}">
                  <a16:creationId xmlns:a16="http://schemas.microsoft.com/office/drawing/2014/main" id="{16A2C1DE-1C2A-D40C-788B-0605D480A972}"/>
                </a:ext>
              </a:extLst>
            </p:cNvPr>
            <p:cNvPicPr/>
            <p:nvPr/>
          </p:nvPicPr>
          <p:blipFill>
            <a:blip r:embed="rId2"/>
            <a:stretch>
              <a:fillRect/>
            </a:stretch>
          </p:blipFill>
          <p:spPr>
            <a:xfrm>
              <a:off x="-2230693" y="-914531"/>
              <a:ext cx="9298313" cy="2237638"/>
            </a:xfrm>
            <a:prstGeom prst="rect">
              <a:avLst/>
            </a:prstGeom>
          </p:spPr>
        </p:pic>
        <p:pic>
          <p:nvPicPr>
            <p:cNvPr id="24" name="Picture 23">
              <a:extLst>
                <a:ext uri="{FF2B5EF4-FFF2-40B4-BE49-F238E27FC236}">
                  <a16:creationId xmlns:a16="http://schemas.microsoft.com/office/drawing/2014/main" id="{9058535E-C553-2875-BA91-9582BD8FAF14}"/>
                </a:ext>
              </a:extLst>
            </p:cNvPr>
            <p:cNvPicPr/>
            <p:nvPr/>
          </p:nvPicPr>
          <p:blipFill>
            <a:blip r:embed="rId3"/>
            <a:stretch>
              <a:fillRect/>
            </a:stretch>
          </p:blipFill>
          <p:spPr>
            <a:xfrm>
              <a:off x="-2154861" y="1323107"/>
              <a:ext cx="8712508" cy="4374048"/>
            </a:xfrm>
            <a:prstGeom prst="rect">
              <a:avLst/>
            </a:prstGeom>
          </p:spPr>
        </p:pic>
      </p:grpSp>
    </p:spTree>
    <p:extLst>
      <p:ext uri="{BB962C8B-B14F-4D97-AF65-F5344CB8AC3E}">
        <p14:creationId xmlns:p14="http://schemas.microsoft.com/office/powerpoint/2010/main" val="1771173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6A2FC3-754D-60CF-1861-D585F3F7195A}"/>
              </a:ext>
            </a:extLst>
          </p:cNvPr>
          <p:cNvPicPr/>
          <p:nvPr/>
        </p:nvPicPr>
        <p:blipFill>
          <a:blip r:embed="rId2"/>
          <a:stretch>
            <a:fillRect/>
          </a:stretch>
        </p:blipFill>
        <p:spPr>
          <a:xfrm>
            <a:off x="253959" y="1126375"/>
            <a:ext cx="4895090" cy="3776345"/>
          </a:xfrm>
          <a:prstGeom prst="rect">
            <a:avLst/>
          </a:prstGeom>
        </p:spPr>
      </p:pic>
      <p:pic>
        <p:nvPicPr>
          <p:cNvPr id="12" name="Picture 11">
            <a:extLst>
              <a:ext uri="{FF2B5EF4-FFF2-40B4-BE49-F238E27FC236}">
                <a16:creationId xmlns:a16="http://schemas.microsoft.com/office/drawing/2014/main" id="{879EBC68-E827-47A0-56DB-4AAE1216A4BF}"/>
              </a:ext>
            </a:extLst>
          </p:cNvPr>
          <p:cNvPicPr/>
          <p:nvPr/>
        </p:nvPicPr>
        <p:blipFill>
          <a:blip r:embed="rId3"/>
          <a:stretch>
            <a:fillRect/>
          </a:stretch>
        </p:blipFill>
        <p:spPr>
          <a:xfrm>
            <a:off x="5565876" y="1126375"/>
            <a:ext cx="5942965" cy="3776345"/>
          </a:xfrm>
          <a:prstGeom prst="rect">
            <a:avLst/>
          </a:prstGeom>
        </p:spPr>
      </p:pic>
    </p:spTree>
    <p:extLst>
      <p:ext uri="{BB962C8B-B14F-4D97-AF65-F5344CB8AC3E}">
        <p14:creationId xmlns:p14="http://schemas.microsoft.com/office/powerpoint/2010/main" val="2507090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AB91C3-0788-A407-4D37-E0127457C3A1}"/>
              </a:ext>
            </a:extLst>
          </p:cNvPr>
          <p:cNvPicPr/>
          <p:nvPr/>
        </p:nvPicPr>
        <p:blipFill>
          <a:blip r:embed="rId2"/>
          <a:stretch>
            <a:fillRect/>
          </a:stretch>
        </p:blipFill>
        <p:spPr>
          <a:xfrm>
            <a:off x="358140" y="436728"/>
            <a:ext cx="5737860" cy="1172845"/>
          </a:xfrm>
          <a:prstGeom prst="rect">
            <a:avLst/>
          </a:prstGeom>
        </p:spPr>
      </p:pic>
      <p:pic>
        <p:nvPicPr>
          <p:cNvPr id="7" name="Picture 6">
            <a:extLst>
              <a:ext uri="{FF2B5EF4-FFF2-40B4-BE49-F238E27FC236}">
                <a16:creationId xmlns:a16="http://schemas.microsoft.com/office/drawing/2014/main" id="{BB169BB0-E6EF-D6BC-87D1-0E18843CF3CF}"/>
              </a:ext>
            </a:extLst>
          </p:cNvPr>
          <p:cNvPicPr/>
          <p:nvPr/>
        </p:nvPicPr>
        <p:blipFill>
          <a:blip r:embed="rId3"/>
          <a:stretch>
            <a:fillRect/>
          </a:stretch>
        </p:blipFill>
        <p:spPr>
          <a:xfrm>
            <a:off x="358140" y="1609573"/>
            <a:ext cx="5943600" cy="2478707"/>
          </a:xfrm>
          <a:prstGeom prst="rect">
            <a:avLst/>
          </a:prstGeom>
        </p:spPr>
      </p:pic>
      <p:pic>
        <p:nvPicPr>
          <p:cNvPr id="8" name="Picture 7">
            <a:extLst>
              <a:ext uri="{FF2B5EF4-FFF2-40B4-BE49-F238E27FC236}">
                <a16:creationId xmlns:a16="http://schemas.microsoft.com/office/drawing/2014/main" id="{6C6FC338-84EF-5D89-459C-237BAC0AB150}"/>
              </a:ext>
            </a:extLst>
          </p:cNvPr>
          <p:cNvPicPr/>
          <p:nvPr/>
        </p:nvPicPr>
        <p:blipFill>
          <a:blip r:embed="rId4"/>
          <a:stretch>
            <a:fillRect/>
          </a:stretch>
        </p:blipFill>
        <p:spPr>
          <a:xfrm>
            <a:off x="255270" y="4063372"/>
            <a:ext cx="5943600" cy="2708275"/>
          </a:xfrm>
          <a:prstGeom prst="rect">
            <a:avLst/>
          </a:prstGeom>
        </p:spPr>
      </p:pic>
      <p:pic>
        <p:nvPicPr>
          <p:cNvPr id="9" name="Picture 8">
            <a:extLst>
              <a:ext uri="{FF2B5EF4-FFF2-40B4-BE49-F238E27FC236}">
                <a16:creationId xmlns:a16="http://schemas.microsoft.com/office/drawing/2014/main" id="{73324B0F-E5E9-BF32-6D09-4F6034495F4A}"/>
              </a:ext>
            </a:extLst>
          </p:cNvPr>
          <p:cNvPicPr/>
          <p:nvPr/>
        </p:nvPicPr>
        <p:blipFill>
          <a:blip r:embed="rId5"/>
          <a:stretch>
            <a:fillRect/>
          </a:stretch>
        </p:blipFill>
        <p:spPr>
          <a:xfrm>
            <a:off x="6301740" y="410096"/>
            <a:ext cx="5890260" cy="1711668"/>
          </a:xfrm>
          <a:prstGeom prst="rect">
            <a:avLst/>
          </a:prstGeom>
        </p:spPr>
      </p:pic>
      <p:pic>
        <p:nvPicPr>
          <p:cNvPr id="10" name="Picture 9">
            <a:extLst>
              <a:ext uri="{FF2B5EF4-FFF2-40B4-BE49-F238E27FC236}">
                <a16:creationId xmlns:a16="http://schemas.microsoft.com/office/drawing/2014/main" id="{F1D88057-FC22-B595-36C8-CF0249C1F8C3}"/>
              </a:ext>
            </a:extLst>
          </p:cNvPr>
          <p:cNvPicPr/>
          <p:nvPr/>
        </p:nvPicPr>
        <p:blipFill>
          <a:blip r:embed="rId6"/>
          <a:stretch>
            <a:fillRect/>
          </a:stretch>
        </p:blipFill>
        <p:spPr>
          <a:xfrm>
            <a:off x="6389111" y="2875559"/>
            <a:ext cx="5802889" cy="2930437"/>
          </a:xfrm>
          <a:prstGeom prst="rect">
            <a:avLst/>
          </a:prstGeom>
        </p:spPr>
      </p:pic>
      <p:sp>
        <p:nvSpPr>
          <p:cNvPr id="11" name="Rectangle 10">
            <a:extLst>
              <a:ext uri="{FF2B5EF4-FFF2-40B4-BE49-F238E27FC236}">
                <a16:creationId xmlns:a16="http://schemas.microsoft.com/office/drawing/2014/main" id="{0EAB320A-1E3B-8879-17CE-97F56E51BBF2}"/>
              </a:ext>
            </a:extLst>
          </p:cNvPr>
          <p:cNvSpPr/>
          <p:nvPr/>
        </p:nvSpPr>
        <p:spPr>
          <a:xfrm rot="16200000">
            <a:off x="2999379" y="3571136"/>
            <a:ext cx="6520649" cy="53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4307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rot="16200000">
            <a:off x="3088228" y="3550339"/>
            <a:ext cx="6187862"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B11577D-7EAF-68A7-B38D-EB9C599AC012}"/>
              </a:ext>
            </a:extLst>
          </p:cNvPr>
          <p:cNvPicPr/>
          <p:nvPr/>
        </p:nvPicPr>
        <p:blipFill>
          <a:blip r:embed="rId2"/>
          <a:stretch>
            <a:fillRect/>
          </a:stretch>
        </p:blipFill>
        <p:spPr>
          <a:xfrm>
            <a:off x="124434" y="257433"/>
            <a:ext cx="5770339" cy="2476889"/>
          </a:xfrm>
          <a:prstGeom prst="rect">
            <a:avLst/>
          </a:prstGeom>
        </p:spPr>
      </p:pic>
      <p:pic>
        <p:nvPicPr>
          <p:cNvPr id="9" name="Picture 8">
            <a:extLst>
              <a:ext uri="{FF2B5EF4-FFF2-40B4-BE49-F238E27FC236}">
                <a16:creationId xmlns:a16="http://schemas.microsoft.com/office/drawing/2014/main" id="{3B7CBE5E-4C4D-5842-A886-F5363A4BF3BE}"/>
              </a:ext>
            </a:extLst>
          </p:cNvPr>
          <p:cNvPicPr/>
          <p:nvPr/>
        </p:nvPicPr>
        <p:blipFill>
          <a:blip r:embed="rId3"/>
          <a:stretch>
            <a:fillRect/>
          </a:stretch>
        </p:blipFill>
        <p:spPr>
          <a:xfrm>
            <a:off x="86995" y="3060390"/>
            <a:ext cx="6009005" cy="3014345"/>
          </a:xfrm>
          <a:prstGeom prst="rect">
            <a:avLst/>
          </a:prstGeom>
        </p:spPr>
      </p:pic>
      <p:pic>
        <p:nvPicPr>
          <p:cNvPr id="10" name="Picture 9">
            <a:extLst>
              <a:ext uri="{FF2B5EF4-FFF2-40B4-BE49-F238E27FC236}">
                <a16:creationId xmlns:a16="http://schemas.microsoft.com/office/drawing/2014/main" id="{7FA57A47-07F1-1D75-ADAC-618A72BDC74D}"/>
              </a:ext>
            </a:extLst>
          </p:cNvPr>
          <p:cNvPicPr/>
          <p:nvPr/>
        </p:nvPicPr>
        <p:blipFill>
          <a:blip r:embed="rId4"/>
          <a:stretch>
            <a:fillRect/>
          </a:stretch>
        </p:blipFill>
        <p:spPr>
          <a:xfrm>
            <a:off x="6297228" y="332397"/>
            <a:ext cx="5527827" cy="2727993"/>
          </a:xfrm>
          <a:prstGeom prst="rect">
            <a:avLst/>
          </a:prstGeom>
        </p:spPr>
      </p:pic>
      <p:pic>
        <p:nvPicPr>
          <p:cNvPr id="11" name="Picture 10">
            <a:extLst>
              <a:ext uri="{FF2B5EF4-FFF2-40B4-BE49-F238E27FC236}">
                <a16:creationId xmlns:a16="http://schemas.microsoft.com/office/drawing/2014/main" id="{4866CCC3-4D6E-1D26-E122-66400C7BF1A0}"/>
              </a:ext>
            </a:extLst>
          </p:cNvPr>
          <p:cNvPicPr/>
          <p:nvPr/>
        </p:nvPicPr>
        <p:blipFill>
          <a:blip r:embed="rId5"/>
          <a:stretch>
            <a:fillRect/>
          </a:stretch>
        </p:blipFill>
        <p:spPr>
          <a:xfrm>
            <a:off x="6297228" y="3202247"/>
            <a:ext cx="5163844" cy="2514972"/>
          </a:xfrm>
          <a:prstGeom prst="rect">
            <a:avLst/>
          </a:prstGeom>
        </p:spPr>
      </p:pic>
    </p:spTree>
    <p:extLst>
      <p:ext uri="{BB962C8B-B14F-4D97-AF65-F5344CB8AC3E}">
        <p14:creationId xmlns:p14="http://schemas.microsoft.com/office/powerpoint/2010/main" val="3463974413"/>
      </p:ext>
    </p:extLst>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56481DF-D8F5-5414-29AA-A33258AD14F5}"/>
              </a:ext>
            </a:extLst>
          </p:cNvPr>
          <p:cNvPicPr/>
          <p:nvPr/>
        </p:nvPicPr>
        <p:blipFill>
          <a:blip r:embed="rId2"/>
          <a:stretch>
            <a:fillRect/>
          </a:stretch>
        </p:blipFill>
        <p:spPr>
          <a:xfrm>
            <a:off x="134645" y="306705"/>
            <a:ext cx="5582574" cy="3122295"/>
          </a:xfrm>
          <a:prstGeom prst="rect">
            <a:avLst/>
          </a:prstGeom>
        </p:spPr>
      </p:pic>
      <p:sp>
        <p:nvSpPr>
          <p:cNvPr id="13" name="Rectangle 12">
            <a:extLst>
              <a:ext uri="{FF2B5EF4-FFF2-40B4-BE49-F238E27FC236}">
                <a16:creationId xmlns:a16="http://schemas.microsoft.com/office/drawing/2014/main" id="{612C7DE5-FAF7-F51F-8E27-41A85E054B3B}"/>
              </a:ext>
            </a:extLst>
          </p:cNvPr>
          <p:cNvSpPr/>
          <p:nvPr/>
        </p:nvSpPr>
        <p:spPr>
          <a:xfrm rot="16200000">
            <a:off x="2809135" y="3540489"/>
            <a:ext cx="6520649" cy="53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pic>
        <p:nvPicPr>
          <p:cNvPr id="14" name="Picture 13">
            <a:extLst>
              <a:ext uri="{FF2B5EF4-FFF2-40B4-BE49-F238E27FC236}">
                <a16:creationId xmlns:a16="http://schemas.microsoft.com/office/drawing/2014/main" id="{FE7DBEF3-BA0E-00F8-75F3-472210090967}"/>
              </a:ext>
            </a:extLst>
          </p:cNvPr>
          <p:cNvPicPr/>
          <p:nvPr/>
        </p:nvPicPr>
        <p:blipFill>
          <a:blip r:embed="rId3"/>
          <a:stretch>
            <a:fillRect/>
          </a:stretch>
        </p:blipFill>
        <p:spPr>
          <a:xfrm>
            <a:off x="63624" y="3332196"/>
            <a:ext cx="5582574" cy="3454415"/>
          </a:xfrm>
          <a:prstGeom prst="rect">
            <a:avLst/>
          </a:prstGeom>
        </p:spPr>
      </p:pic>
      <p:pic>
        <p:nvPicPr>
          <p:cNvPr id="19" name="Picture 18">
            <a:extLst>
              <a:ext uri="{FF2B5EF4-FFF2-40B4-BE49-F238E27FC236}">
                <a16:creationId xmlns:a16="http://schemas.microsoft.com/office/drawing/2014/main" id="{72CB799D-086E-DA74-E899-92D3907F200A}"/>
              </a:ext>
            </a:extLst>
          </p:cNvPr>
          <p:cNvPicPr/>
          <p:nvPr/>
        </p:nvPicPr>
        <p:blipFill>
          <a:blip r:embed="rId4"/>
          <a:stretch>
            <a:fillRect/>
          </a:stretch>
        </p:blipFill>
        <p:spPr>
          <a:xfrm>
            <a:off x="6096001" y="306705"/>
            <a:ext cx="5338624" cy="2116899"/>
          </a:xfrm>
          <a:prstGeom prst="rect">
            <a:avLst/>
          </a:prstGeom>
        </p:spPr>
      </p:pic>
      <p:pic>
        <p:nvPicPr>
          <p:cNvPr id="23" name="Picture 22">
            <a:extLst>
              <a:ext uri="{FF2B5EF4-FFF2-40B4-BE49-F238E27FC236}">
                <a16:creationId xmlns:a16="http://schemas.microsoft.com/office/drawing/2014/main" id="{4A690079-02FC-F3B1-55AE-B5AC7993D797}"/>
              </a:ext>
            </a:extLst>
          </p:cNvPr>
          <p:cNvPicPr/>
          <p:nvPr/>
        </p:nvPicPr>
        <p:blipFill rotWithShape="1">
          <a:blip r:embed="rId5"/>
          <a:srcRect b="10"/>
          <a:stretch/>
        </p:blipFill>
        <p:spPr>
          <a:xfrm>
            <a:off x="6190214" y="2423604"/>
            <a:ext cx="4871363" cy="4261281"/>
          </a:xfrm>
          <a:prstGeom prst="rect">
            <a:avLst/>
          </a:prstGeom>
        </p:spPr>
      </p:pic>
    </p:spTree>
    <p:extLst>
      <p:ext uri="{BB962C8B-B14F-4D97-AF65-F5344CB8AC3E}">
        <p14:creationId xmlns:p14="http://schemas.microsoft.com/office/powerpoint/2010/main" val="2951028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363B82-F4B5-6638-B59E-09591DDFC899}"/>
              </a:ext>
            </a:extLst>
          </p:cNvPr>
          <p:cNvPicPr/>
          <p:nvPr/>
        </p:nvPicPr>
        <p:blipFill>
          <a:blip r:embed="rId2"/>
          <a:stretch>
            <a:fillRect/>
          </a:stretch>
        </p:blipFill>
        <p:spPr>
          <a:xfrm>
            <a:off x="70282" y="275747"/>
            <a:ext cx="5943600" cy="1050925"/>
          </a:xfrm>
          <a:prstGeom prst="rect">
            <a:avLst/>
          </a:prstGeom>
        </p:spPr>
      </p:pic>
      <p:grpSp>
        <p:nvGrpSpPr>
          <p:cNvPr id="7" name="Group 6">
            <a:extLst>
              <a:ext uri="{FF2B5EF4-FFF2-40B4-BE49-F238E27FC236}">
                <a16:creationId xmlns:a16="http://schemas.microsoft.com/office/drawing/2014/main" id="{FDF44289-3228-C0B7-02EE-DECBFF0DD50E}"/>
              </a:ext>
            </a:extLst>
          </p:cNvPr>
          <p:cNvGrpSpPr/>
          <p:nvPr/>
        </p:nvGrpSpPr>
        <p:grpSpPr>
          <a:xfrm>
            <a:off x="134718" y="1429304"/>
            <a:ext cx="5961282" cy="5291091"/>
            <a:chOff x="0" y="0"/>
            <a:chExt cx="5943600" cy="5840222"/>
          </a:xfrm>
        </p:grpSpPr>
        <p:sp>
          <p:nvSpPr>
            <p:cNvPr id="9" name="Rectangle 8">
              <a:extLst>
                <a:ext uri="{FF2B5EF4-FFF2-40B4-BE49-F238E27FC236}">
                  <a16:creationId xmlns:a16="http://schemas.microsoft.com/office/drawing/2014/main" id="{A4588A36-1DCE-DB7C-9577-151081B18506}"/>
                </a:ext>
              </a:extLst>
            </p:cNvPr>
            <p:cNvSpPr/>
            <p:nvPr/>
          </p:nvSpPr>
          <p:spPr>
            <a:xfrm>
              <a:off x="4477258" y="2857754"/>
              <a:ext cx="76500" cy="344776"/>
            </a:xfrm>
            <a:prstGeom prst="rect">
              <a:avLst/>
            </a:prstGeom>
            <a:ln>
              <a:noFill/>
            </a:ln>
          </p:spPr>
          <p:txBody>
            <a:bodyPr vert="horz" lIns="0" tIns="0" rIns="0" bIns="0" rtlCol="0">
              <a:noAutofit/>
            </a:bodyPr>
            <a:lstStyle/>
            <a:p>
              <a:pPr>
                <a:lnSpc>
                  <a:spcPct val="107000"/>
                </a:lnSpc>
                <a:spcAft>
                  <a:spcPts val="800"/>
                </a:spcAft>
              </a:pPr>
              <a:r>
                <a:rPr lang="en-IN" sz="2000" b="1">
                  <a:solidFill>
                    <a:srgbClr val="292929"/>
                  </a:solidFill>
                  <a:effectLst/>
                  <a:latin typeface="Calibri" panose="020F0502020204030204" pitchFamily="34" charset="0"/>
                  <a:ea typeface="Calibri" panose="020F0502020204030204" pitchFamily="34" charset="0"/>
                </a:rPr>
                <a:t> </a:t>
              </a:r>
              <a:endParaRPr lang="en-IN" sz="1100">
                <a:solidFill>
                  <a:srgbClr val="000000"/>
                </a:solidFill>
                <a:effectLst/>
                <a:latin typeface="Calibri" panose="020F0502020204030204" pitchFamily="34" charset="0"/>
                <a:ea typeface="Calibri" panose="020F0502020204030204" pitchFamily="34" charset="0"/>
              </a:endParaRPr>
            </a:p>
          </p:txBody>
        </p:sp>
        <p:pic>
          <p:nvPicPr>
            <p:cNvPr id="10" name="Picture 9">
              <a:extLst>
                <a:ext uri="{FF2B5EF4-FFF2-40B4-BE49-F238E27FC236}">
                  <a16:creationId xmlns:a16="http://schemas.microsoft.com/office/drawing/2014/main" id="{7099A796-4F63-77C3-82CF-7418BC6265F0}"/>
                </a:ext>
              </a:extLst>
            </p:cNvPr>
            <p:cNvPicPr/>
            <p:nvPr/>
          </p:nvPicPr>
          <p:blipFill>
            <a:blip r:embed="rId3"/>
            <a:stretch>
              <a:fillRect/>
            </a:stretch>
          </p:blipFill>
          <p:spPr>
            <a:xfrm>
              <a:off x="0" y="0"/>
              <a:ext cx="4472940" cy="3040380"/>
            </a:xfrm>
            <a:prstGeom prst="rect">
              <a:avLst/>
            </a:prstGeom>
          </p:spPr>
        </p:pic>
        <p:pic>
          <p:nvPicPr>
            <p:cNvPr id="12" name="Picture 11">
              <a:extLst>
                <a:ext uri="{FF2B5EF4-FFF2-40B4-BE49-F238E27FC236}">
                  <a16:creationId xmlns:a16="http://schemas.microsoft.com/office/drawing/2014/main" id="{C2703586-EB38-AF30-0431-5093D33D8C50}"/>
                </a:ext>
              </a:extLst>
            </p:cNvPr>
            <p:cNvPicPr/>
            <p:nvPr/>
          </p:nvPicPr>
          <p:blipFill>
            <a:blip r:embed="rId4"/>
            <a:stretch>
              <a:fillRect/>
            </a:stretch>
          </p:blipFill>
          <p:spPr>
            <a:xfrm>
              <a:off x="0" y="3094482"/>
              <a:ext cx="5943600" cy="2745740"/>
            </a:xfrm>
            <a:prstGeom prst="rect">
              <a:avLst/>
            </a:prstGeom>
          </p:spPr>
        </p:pic>
      </p:grpSp>
      <p:pic>
        <p:nvPicPr>
          <p:cNvPr id="13" name="Picture 12">
            <a:extLst>
              <a:ext uri="{FF2B5EF4-FFF2-40B4-BE49-F238E27FC236}">
                <a16:creationId xmlns:a16="http://schemas.microsoft.com/office/drawing/2014/main" id="{E21FF476-16B3-721D-967C-A9053B5103AE}"/>
              </a:ext>
            </a:extLst>
          </p:cNvPr>
          <p:cNvPicPr/>
          <p:nvPr/>
        </p:nvPicPr>
        <p:blipFill>
          <a:blip r:embed="rId4"/>
          <a:stretch>
            <a:fillRect/>
          </a:stretch>
        </p:blipFill>
        <p:spPr>
          <a:xfrm>
            <a:off x="6096000" y="137605"/>
            <a:ext cx="6096000" cy="3630482"/>
          </a:xfrm>
          <a:prstGeom prst="rect">
            <a:avLst/>
          </a:prstGeom>
        </p:spPr>
      </p:pic>
      <p:pic>
        <p:nvPicPr>
          <p:cNvPr id="14" name="Picture 13">
            <a:extLst>
              <a:ext uri="{FF2B5EF4-FFF2-40B4-BE49-F238E27FC236}">
                <a16:creationId xmlns:a16="http://schemas.microsoft.com/office/drawing/2014/main" id="{5D7ED8B3-0944-3073-9B10-9F4A385BF715}"/>
              </a:ext>
            </a:extLst>
          </p:cNvPr>
          <p:cNvPicPr/>
          <p:nvPr/>
        </p:nvPicPr>
        <p:blipFill>
          <a:blip r:embed="rId5"/>
          <a:stretch>
            <a:fillRect/>
          </a:stretch>
        </p:blipFill>
        <p:spPr>
          <a:xfrm>
            <a:off x="6177059" y="3773360"/>
            <a:ext cx="5189220" cy="2947035"/>
          </a:xfrm>
          <a:prstGeom prst="rect">
            <a:avLst/>
          </a:prstGeom>
        </p:spPr>
      </p:pic>
      <p:sp>
        <p:nvSpPr>
          <p:cNvPr id="15" name="Rectangle 14">
            <a:extLst>
              <a:ext uri="{FF2B5EF4-FFF2-40B4-BE49-F238E27FC236}">
                <a16:creationId xmlns:a16="http://schemas.microsoft.com/office/drawing/2014/main" id="{D200730F-CDA4-DE26-5456-AB856EBF3C0C}"/>
              </a:ext>
            </a:extLst>
          </p:cNvPr>
          <p:cNvSpPr/>
          <p:nvPr/>
        </p:nvSpPr>
        <p:spPr>
          <a:xfrm rot="16200000">
            <a:off x="2809135" y="3540489"/>
            <a:ext cx="6520649" cy="53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4721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7F7C30-2DB9-998B-D206-D2648DB143B0}"/>
              </a:ext>
            </a:extLst>
          </p:cNvPr>
          <p:cNvPicPr/>
          <p:nvPr/>
        </p:nvPicPr>
        <p:blipFill>
          <a:blip r:embed="rId2"/>
          <a:stretch>
            <a:fillRect/>
          </a:stretch>
        </p:blipFill>
        <p:spPr>
          <a:xfrm>
            <a:off x="152400" y="226577"/>
            <a:ext cx="5875538" cy="2445602"/>
          </a:xfrm>
          <a:prstGeom prst="rect">
            <a:avLst/>
          </a:prstGeom>
        </p:spPr>
      </p:pic>
      <p:pic>
        <p:nvPicPr>
          <p:cNvPr id="11" name="Picture 10">
            <a:extLst>
              <a:ext uri="{FF2B5EF4-FFF2-40B4-BE49-F238E27FC236}">
                <a16:creationId xmlns:a16="http://schemas.microsoft.com/office/drawing/2014/main" id="{E6C7FB8E-CFD8-D721-7AA9-268BB12CA0C9}"/>
              </a:ext>
            </a:extLst>
          </p:cNvPr>
          <p:cNvPicPr/>
          <p:nvPr/>
        </p:nvPicPr>
        <p:blipFill>
          <a:blip r:embed="rId3"/>
          <a:stretch>
            <a:fillRect/>
          </a:stretch>
        </p:blipFill>
        <p:spPr>
          <a:xfrm>
            <a:off x="0" y="3038384"/>
            <a:ext cx="5943600" cy="2701925"/>
          </a:xfrm>
          <a:prstGeom prst="rect">
            <a:avLst/>
          </a:prstGeom>
        </p:spPr>
      </p:pic>
      <p:pic>
        <p:nvPicPr>
          <p:cNvPr id="12" name="Picture 11">
            <a:extLst>
              <a:ext uri="{FF2B5EF4-FFF2-40B4-BE49-F238E27FC236}">
                <a16:creationId xmlns:a16="http://schemas.microsoft.com/office/drawing/2014/main" id="{82439A41-F74E-C496-F326-27BFACD3F23E}"/>
              </a:ext>
            </a:extLst>
          </p:cNvPr>
          <p:cNvPicPr/>
          <p:nvPr/>
        </p:nvPicPr>
        <p:blipFill>
          <a:blip r:embed="rId4"/>
          <a:stretch>
            <a:fillRect/>
          </a:stretch>
        </p:blipFill>
        <p:spPr>
          <a:xfrm>
            <a:off x="6176399" y="180211"/>
            <a:ext cx="5062602" cy="3577010"/>
          </a:xfrm>
          <a:prstGeom prst="rect">
            <a:avLst/>
          </a:prstGeom>
        </p:spPr>
      </p:pic>
      <p:sp>
        <p:nvSpPr>
          <p:cNvPr id="13" name="Rectangle 12">
            <a:extLst>
              <a:ext uri="{FF2B5EF4-FFF2-40B4-BE49-F238E27FC236}">
                <a16:creationId xmlns:a16="http://schemas.microsoft.com/office/drawing/2014/main" id="{431D9530-0277-4896-F8D5-7392C212321E}"/>
              </a:ext>
            </a:extLst>
          </p:cNvPr>
          <p:cNvSpPr/>
          <p:nvPr/>
        </p:nvSpPr>
        <p:spPr>
          <a:xfrm rot="16200000">
            <a:off x="2809135" y="3540489"/>
            <a:ext cx="6520649" cy="53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9278F0D-5795-B509-8543-6D2CE9B2D405}"/>
              </a:ext>
            </a:extLst>
          </p:cNvPr>
          <p:cNvPicPr/>
          <p:nvPr/>
        </p:nvPicPr>
        <p:blipFill>
          <a:blip r:embed="rId5"/>
          <a:stretch>
            <a:fillRect/>
          </a:stretch>
        </p:blipFill>
        <p:spPr>
          <a:xfrm>
            <a:off x="6195319" y="3783854"/>
            <a:ext cx="4680733" cy="2893935"/>
          </a:xfrm>
          <a:prstGeom prst="rect">
            <a:avLst/>
          </a:prstGeom>
        </p:spPr>
      </p:pic>
    </p:spTree>
    <p:extLst>
      <p:ext uri="{BB962C8B-B14F-4D97-AF65-F5344CB8AC3E}">
        <p14:creationId xmlns:p14="http://schemas.microsoft.com/office/powerpoint/2010/main" val="387071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64B01F6-085F-6AB6-AA9E-F74504EE8A61}"/>
              </a:ext>
            </a:extLst>
          </p:cNvPr>
          <p:cNvPicPr/>
          <p:nvPr/>
        </p:nvPicPr>
        <p:blipFill>
          <a:blip r:embed="rId2"/>
          <a:stretch>
            <a:fillRect/>
          </a:stretch>
        </p:blipFill>
        <p:spPr>
          <a:xfrm>
            <a:off x="87889" y="155576"/>
            <a:ext cx="6008111" cy="2889250"/>
          </a:xfrm>
          <a:prstGeom prst="rect">
            <a:avLst/>
          </a:prstGeom>
        </p:spPr>
      </p:pic>
      <p:pic>
        <p:nvPicPr>
          <p:cNvPr id="12" name="Picture 11">
            <a:extLst>
              <a:ext uri="{FF2B5EF4-FFF2-40B4-BE49-F238E27FC236}">
                <a16:creationId xmlns:a16="http://schemas.microsoft.com/office/drawing/2014/main" id="{73F40F84-49DD-648B-7BA0-08D1C2B42755}"/>
              </a:ext>
            </a:extLst>
          </p:cNvPr>
          <p:cNvPicPr/>
          <p:nvPr/>
        </p:nvPicPr>
        <p:blipFill>
          <a:blip r:embed="rId3"/>
          <a:stretch>
            <a:fillRect/>
          </a:stretch>
        </p:blipFill>
        <p:spPr>
          <a:xfrm>
            <a:off x="161186" y="3195961"/>
            <a:ext cx="5795731" cy="3479830"/>
          </a:xfrm>
          <a:prstGeom prst="rect">
            <a:avLst/>
          </a:prstGeom>
        </p:spPr>
      </p:pic>
      <p:sp>
        <p:nvSpPr>
          <p:cNvPr id="15" name="Rectangle 14">
            <a:extLst>
              <a:ext uri="{FF2B5EF4-FFF2-40B4-BE49-F238E27FC236}">
                <a16:creationId xmlns:a16="http://schemas.microsoft.com/office/drawing/2014/main" id="{DE5304F7-33C4-3F91-A7FF-6B05BC5B109A}"/>
              </a:ext>
            </a:extLst>
          </p:cNvPr>
          <p:cNvSpPr/>
          <p:nvPr/>
        </p:nvSpPr>
        <p:spPr>
          <a:xfrm rot="16200000">
            <a:off x="2809135" y="3540489"/>
            <a:ext cx="6520649" cy="53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D8F2638-3094-671F-9449-5DB83E3B4BFA}"/>
              </a:ext>
            </a:extLst>
          </p:cNvPr>
          <p:cNvPicPr/>
          <p:nvPr/>
        </p:nvPicPr>
        <p:blipFill>
          <a:blip r:embed="rId4"/>
          <a:stretch>
            <a:fillRect/>
          </a:stretch>
        </p:blipFill>
        <p:spPr>
          <a:xfrm>
            <a:off x="6182001" y="395744"/>
            <a:ext cx="4808739" cy="1794842"/>
          </a:xfrm>
          <a:prstGeom prst="rect">
            <a:avLst/>
          </a:prstGeom>
        </p:spPr>
      </p:pic>
      <p:pic>
        <p:nvPicPr>
          <p:cNvPr id="17" name="Picture 16">
            <a:extLst>
              <a:ext uri="{FF2B5EF4-FFF2-40B4-BE49-F238E27FC236}">
                <a16:creationId xmlns:a16="http://schemas.microsoft.com/office/drawing/2014/main" id="{D1CF906C-B4AA-B901-C7C4-400264E3FC49}"/>
              </a:ext>
            </a:extLst>
          </p:cNvPr>
          <p:cNvPicPr/>
          <p:nvPr/>
        </p:nvPicPr>
        <p:blipFill>
          <a:blip r:embed="rId5"/>
          <a:stretch>
            <a:fillRect/>
          </a:stretch>
        </p:blipFill>
        <p:spPr>
          <a:xfrm>
            <a:off x="6227426" y="2190587"/>
            <a:ext cx="5803387" cy="3233670"/>
          </a:xfrm>
          <a:prstGeom prst="rect">
            <a:avLst/>
          </a:prstGeom>
        </p:spPr>
      </p:pic>
      <p:pic>
        <p:nvPicPr>
          <p:cNvPr id="18" name="Picture 17">
            <a:extLst>
              <a:ext uri="{FF2B5EF4-FFF2-40B4-BE49-F238E27FC236}">
                <a16:creationId xmlns:a16="http://schemas.microsoft.com/office/drawing/2014/main" id="{018C11DD-4A88-14F2-6CD5-3D8FA7908A5B}"/>
              </a:ext>
            </a:extLst>
          </p:cNvPr>
          <p:cNvPicPr/>
          <p:nvPr/>
        </p:nvPicPr>
        <p:blipFill>
          <a:blip r:embed="rId6"/>
          <a:stretch>
            <a:fillRect/>
          </a:stretch>
        </p:blipFill>
        <p:spPr>
          <a:xfrm>
            <a:off x="6107430" y="5424257"/>
            <a:ext cx="5943600" cy="1037999"/>
          </a:xfrm>
          <a:prstGeom prst="rect">
            <a:avLst/>
          </a:prstGeom>
        </p:spPr>
      </p:pic>
    </p:spTree>
    <p:extLst>
      <p:ext uri="{BB962C8B-B14F-4D97-AF65-F5344CB8AC3E}">
        <p14:creationId xmlns:p14="http://schemas.microsoft.com/office/powerpoint/2010/main" val="1511171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D5BE426-917D-719F-9FD5-68B144EEE31E}"/>
              </a:ext>
            </a:extLst>
          </p:cNvPr>
          <p:cNvPicPr/>
          <p:nvPr/>
        </p:nvPicPr>
        <p:blipFill>
          <a:blip r:embed="rId2"/>
          <a:stretch>
            <a:fillRect/>
          </a:stretch>
        </p:blipFill>
        <p:spPr>
          <a:xfrm>
            <a:off x="152400" y="266179"/>
            <a:ext cx="4463988" cy="2237324"/>
          </a:xfrm>
          <a:prstGeom prst="rect">
            <a:avLst/>
          </a:prstGeom>
        </p:spPr>
      </p:pic>
      <p:pic>
        <p:nvPicPr>
          <p:cNvPr id="15" name="Picture 14">
            <a:extLst>
              <a:ext uri="{FF2B5EF4-FFF2-40B4-BE49-F238E27FC236}">
                <a16:creationId xmlns:a16="http://schemas.microsoft.com/office/drawing/2014/main" id="{4F176A95-2D0E-7E19-CEA6-420682472DF2}"/>
              </a:ext>
            </a:extLst>
          </p:cNvPr>
          <p:cNvPicPr>
            <a:picLocks noChangeAspect="1"/>
          </p:cNvPicPr>
          <p:nvPr/>
        </p:nvPicPr>
        <p:blipFill rotWithShape="1">
          <a:blip r:embed="rId3"/>
          <a:srcRect l="5935"/>
          <a:stretch/>
        </p:blipFill>
        <p:spPr>
          <a:xfrm>
            <a:off x="5424255" y="113239"/>
            <a:ext cx="6063449" cy="6358582"/>
          </a:xfrm>
          <a:prstGeom prst="rect">
            <a:avLst/>
          </a:prstGeom>
        </p:spPr>
      </p:pic>
      <p:sp>
        <p:nvSpPr>
          <p:cNvPr id="16" name="Rectangle 15">
            <a:extLst>
              <a:ext uri="{FF2B5EF4-FFF2-40B4-BE49-F238E27FC236}">
                <a16:creationId xmlns:a16="http://schemas.microsoft.com/office/drawing/2014/main" id="{3B09030B-668A-6A78-90A6-70A99D4F018C}"/>
              </a:ext>
            </a:extLst>
          </p:cNvPr>
          <p:cNvSpPr/>
          <p:nvPr/>
        </p:nvSpPr>
        <p:spPr>
          <a:xfrm rot="16200000">
            <a:off x="2010145" y="3402459"/>
            <a:ext cx="6520649" cy="53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2409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B67A034-3044-630D-BD60-471D2364A874}"/>
              </a:ext>
            </a:extLst>
          </p:cNvPr>
          <p:cNvPicPr>
            <a:picLocks noChangeAspect="1"/>
          </p:cNvPicPr>
          <p:nvPr/>
        </p:nvPicPr>
        <p:blipFill>
          <a:blip r:embed="rId2"/>
          <a:stretch>
            <a:fillRect/>
          </a:stretch>
        </p:blipFill>
        <p:spPr>
          <a:xfrm>
            <a:off x="-1" y="72182"/>
            <a:ext cx="5285313" cy="6523927"/>
          </a:xfrm>
          <a:prstGeom prst="rect">
            <a:avLst/>
          </a:prstGeom>
        </p:spPr>
      </p:pic>
      <p:pic>
        <p:nvPicPr>
          <p:cNvPr id="15" name="Picture 14">
            <a:extLst>
              <a:ext uri="{FF2B5EF4-FFF2-40B4-BE49-F238E27FC236}">
                <a16:creationId xmlns:a16="http://schemas.microsoft.com/office/drawing/2014/main" id="{1AC52404-71DA-9B78-8085-E904752C4D0C}"/>
              </a:ext>
            </a:extLst>
          </p:cNvPr>
          <p:cNvPicPr>
            <a:picLocks noChangeAspect="1"/>
          </p:cNvPicPr>
          <p:nvPr/>
        </p:nvPicPr>
        <p:blipFill>
          <a:blip r:embed="rId3"/>
          <a:stretch>
            <a:fillRect/>
          </a:stretch>
        </p:blipFill>
        <p:spPr>
          <a:xfrm>
            <a:off x="6258320" y="182163"/>
            <a:ext cx="5285312" cy="6493674"/>
          </a:xfrm>
          <a:prstGeom prst="rect">
            <a:avLst/>
          </a:prstGeom>
        </p:spPr>
      </p:pic>
      <p:sp>
        <p:nvSpPr>
          <p:cNvPr id="16" name="Rectangle 15">
            <a:extLst>
              <a:ext uri="{FF2B5EF4-FFF2-40B4-BE49-F238E27FC236}">
                <a16:creationId xmlns:a16="http://schemas.microsoft.com/office/drawing/2014/main" id="{65137A03-297D-3948-01F0-85653B0CDA66}"/>
              </a:ext>
            </a:extLst>
          </p:cNvPr>
          <p:cNvSpPr/>
          <p:nvPr/>
        </p:nvSpPr>
        <p:spPr>
          <a:xfrm rot="16200000">
            <a:off x="2809135" y="3540489"/>
            <a:ext cx="6520649" cy="53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395508"/>
      </p:ext>
    </p:extLst>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8" name="Picture Placeholder 7"/>
          <p:cNvPicPr>
            <a:picLocks noChangeAspect="1" noGrp="1"/>
          </p:cNvPicPr>
          <p:nvPr>
            <p:ph idx="11" sz="quarter" type="pic"/>
          </p:nvPr>
        </p:nvPicPr>
        <p:blipFill>
          <a:blip cstate="print"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115" r="115"/>
          <a:stretch>
            <a:fillRect/>
          </a:stretch>
        </p:blipFill>
        <p:spPr/>
      </p:pic>
      <p:pic>
        <p:nvPicPr>
          <p:cNvPr id="14" name="Picture Placeholder 13"/>
          <p:cNvPicPr>
            <a:picLocks noChangeAspect="1" noGrp="1"/>
          </p:cNvPicPr>
          <p:nvPr>
            <p:ph idx="10" sz="quarter" type="pic"/>
          </p:nvPr>
        </p:nvPicPr>
        <p:blipFill>
          <a:blip cstate="print"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33" r="33"/>
          <a:stretch>
            <a:fillRect/>
          </a:stretch>
        </p:blipFill>
        <p:spPr/>
      </p:pic>
      <p:pic>
        <p:nvPicPr>
          <p:cNvPr id="18" name="Picture Placeholder 17"/>
          <p:cNvPicPr>
            <a:picLocks noChangeAspect="1" noGrp="1"/>
          </p:cNvPicPr>
          <p:nvPr>
            <p:ph idx="12" sz="quarter" type="pic"/>
          </p:nvPr>
        </p:nvPicPr>
        <p:blipFill>
          <a:blip cstate="print" r:embed="rId6">
            <a:extLst>
              <a:ext uri="{BEBA8EAE-BF5A-486C-A8C5-ECC9F3942E4B}">
                <a14:imgProps xmlns:a14="http://schemas.microsoft.com/office/drawing/2010/main">
                  <a14:imgLayer r:embed="rId7">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75" r="75"/>
          <a:stretch>
            <a:fillRect/>
          </a:stretch>
        </p:blipFill>
        <p:spPr/>
      </p:pic>
      <p:pic>
        <p:nvPicPr>
          <p:cNvPr id="17" name="Picture Placeholder 16"/>
          <p:cNvPicPr>
            <a:picLocks noChangeAspect="1" noGrp="1"/>
          </p:cNvPicPr>
          <p:nvPr>
            <p:ph idx="13" sz="quarter" type="pic"/>
          </p:nvPr>
        </p:nvPicPr>
        <p:blipFill>
          <a:blip cstate="print" r:embed="rId8">
            <a:extLst>
              <a:ext uri="{BEBA8EAE-BF5A-486C-A8C5-ECC9F3942E4B}">
                <a14:imgProps xmlns:a14="http://schemas.microsoft.com/office/drawing/2010/main">
                  <a14:imgLayer r:embed="rId9">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79" r="79"/>
          <a:stretch>
            <a:fillRect/>
          </a:stretch>
        </p:blipFill>
        <p:spPr/>
      </p:pic>
      <p:sp>
        <p:nvSpPr>
          <p:cNvPr id="20" name="Text Placeholder 2"/>
          <p:cNvSpPr txBox="1">
            <a:spLocks/>
          </p:cNvSpPr>
          <p:nvPr/>
        </p:nvSpPr>
        <p:spPr>
          <a:xfrm>
            <a:off x="6933464" y="1828800"/>
            <a:ext cx="5258536" cy="1313895"/>
          </a:xfrm>
          <a:prstGeom prst="rect">
            <a:avLst/>
          </a:prstGeom>
        </p:spPr>
        <p:txBody>
          <a:bodyPr anchor="ctr" bIns="45720" lIns="91440" rIns="91440" rtlCol="0" tIns="45720" vert="horz">
            <a:noAutofit/>
          </a:bodyPr>
          <a:lst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a:pPr algn="ctr" indent="0" marL="0">
              <a:buNone/>
            </a:pPr>
            <a:r>
              <a:rPr b="1" dirty="0" lang="en-US" sz="4000">
                <a:solidFill>
                  <a:srgbClr val="FFCD2F"/>
                </a:solidFill>
                <a:latin charset="0" pitchFamily="50" typeface="Jalitta"/>
                <a:ea charset="0" panose="020F0502020204030203" pitchFamily="34" typeface="Lato Black"/>
                <a:cs charset="0" pitchFamily="2" typeface="Sun Valley - Demo"/>
              </a:rPr>
              <a:t>Team Members &amp; Registration numbers:</a:t>
            </a:r>
          </a:p>
        </p:txBody>
      </p:sp>
      <p:sp>
        <p:nvSpPr>
          <p:cNvPr id="21" name="TextBox 20"/>
          <p:cNvSpPr txBox="1"/>
          <p:nvPr/>
        </p:nvSpPr>
        <p:spPr>
          <a:xfrm flipH="1">
            <a:off x="7254922" y="3715306"/>
            <a:ext cx="3969660" cy="1889813"/>
          </a:xfrm>
          <a:prstGeom prst="rect">
            <a:avLst/>
          </a:prstGeom>
          <a:noFill/>
        </p:spPr>
        <p:txBody>
          <a:bodyPr rtlCol="0" wrap="square">
            <a:spAutoFit/>
          </a:bodyPr>
          <a:lstStyle/>
          <a:p>
            <a:pPr algn="ctr">
              <a:lnSpc>
                <a:spcPct val="150000"/>
              </a:lnSpc>
            </a:pPr>
            <a:r>
              <a:rPr dirty="0" lang="en-US" sz="2000">
                <a:solidFill>
                  <a:schemeClr val="tx1">
                    <a:lumMod val="75000"/>
                    <a:lumOff val="25000"/>
                  </a:schemeClr>
                </a:solidFill>
                <a:latin charset="0" panose="020B0606030504020204" pitchFamily="34" typeface="Open Sans"/>
                <a:ea charset="0" panose="020B0606030504020204" pitchFamily="34" typeface="Open Sans"/>
                <a:cs charset="0" panose="020B0606030504020204" pitchFamily="34" typeface="Open Sans"/>
              </a:rPr>
              <a:t> B. </a:t>
            </a:r>
            <a:r>
              <a:rPr dirty="0" err="1" lang="en-US" sz="2000">
                <a:solidFill>
                  <a:schemeClr val="tx1">
                    <a:lumMod val="75000"/>
                    <a:lumOff val="25000"/>
                  </a:schemeClr>
                </a:solidFill>
                <a:latin charset="0" panose="020B0606030504020204" pitchFamily="34" typeface="Open Sans"/>
                <a:ea charset="0" panose="020B0606030504020204" pitchFamily="34" typeface="Open Sans"/>
                <a:cs charset="0" panose="020B0606030504020204" pitchFamily="34" typeface="Open Sans"/>
              </a:rPr>
              <a:t>Phanindra</a:t>
            </a:r>
            <a:r>
              <a:rPr dirty="0" lang="en-US" sz="2000">
                <a:solidFill>
                  <a:schemeClr val="tx1">
                    <a:lumMod val="75000"/>
                    <a:lumOff val="25000"/>
                  </a:schemeClr>
                </a:solidFill>
                <a:latin charset="0" panose="020B0606030504020204" pitchFamily="34" typeface="Open Sans"/>
                <a:ea charset="0" panose="020B0606030504020204" pitchFamily="34" typeface="Open Sans"/>
                <a:cs charset="0" panose="020B0606030504020204" pitchFamily="34" typeface="Open Sans"/>
              </a:rPr>
              <a:t> Sai- 19MIA1065</a:t>
            </a:r>
          </a:p>
          <a:p>
            <a:pPr algn="ctr">
              <a:lnSpc>
                <a:spcPct val="150000"/>
              </a:lnSpc>
            </a:pPr>
            <a:r>
              <a:rPr dirty="0" lang="en-US" sz="2000">
                <a:solidFill>
                  <a:schemeClr val="tx1">
                    <a:lumMod val="75000"/>
                    <a:lumOff val="25000"/>
                  </a:schemeClr>
                </a:solidFill>
                <a:latin charset="0" panose="020B0606030504020204" pitchFamily="34" typeface="Open Sans"/>
                <a:ea charset="0" panose="020B0606030504020204" pitchFamily="34" typeface="Open Sans"/>
                <a:cs charset="0" panose="020B0606030504020204" pitchFamily="34" typeface="Open Sans"/>
              </a:rPr>
              <a:t>O. Naga Sai Kumar- 19MIA1071</a:t>
            </a:r>
          </a:p>
          <a:p>
            <a:pPr algn="ctr">
              <a:lnSpc>
                <a:spcPct val="150000"/>
              </a:lnSpc>
            </a:pPr>
            <a:r>
              <a:rPr dirty="0" lang="en-US" sz="2000">
                <a:solidFill>
                  <a:schemeClr val="tx1">
                    <a:lumMod val="75000"/>
                    <a:lumOff val="25000"/>
                  </a:schemeClr>
                </a:solidFill>
                <a:latin charset="0" panose="020B0606030504020204" pitchFamily="34" typeface="Open Sans"/>
                <a:ea charset="0" panose="020B0606030504020204" pitchFamily="34" typeface="Open Sans"/>
                <a:cs charset="0" panose="020B0606030504020204" pitchFamily="34" typeface="Open Sans"/>
              </a:rPr>
              <a:t>M. Jay Kumar Patel- 19MIA1032</a:t>
            </a:r>
          </a:p>
          <a:p>
            <a:pPr algn="ctr">
              <a:lnSpc>
                <a:spcPct val="150000"/>
              </a:lnSpc>
            </a:pPr>
            <a:r>
              <a:rPr dirty="0" lang="en-US" sz="2000">
                <a:solidFill>
                  <a:schemeClr val="tx1">
                    <a:lumMod val="75000"/>
                    <a:lumOff val="25000"/>
                  </a:schemeClr>
                </a:solidFill>
                <a:latin charset="0" panose="020B0606030504020204" pitchFamily="34" typeface="Open Sans"/>
                <a:ea charset="0" panose="020B0606030504020204" pitchFamily="34" typeface="Open Sans"/>
                <a:cs charset="0" panose="020B0606030504020204" pitchFamily="34" typeface="Open Sans"/>
              </a:rPr>
              <a:t>T. Siva </a:t>
            </a:r>
            <a:r>
              <a:rPr dirty="0" err="1" lang="en-US" sz="2000">
                <a:solidFill>
                  <a:schemeClr val="tx1">
                    <a:lumMod val="75000"/>
                    <a:lumOff val="25000"/>
                  </a:schemeClr>
                </a:solidFill>
                <a:latin charset="0" panose="020B0606030504020204" pitchFamily="34" typeface="Open Sans"/>
                <a:ea charset="0" panose="020B0606030504020204" pitchFamily="34" typeface="Open Sans"/>
                <a:cs charset="0" panose="020B0606030504020204" pitchFamily="34" typeface="Open Sans"/>
              </a:rPr>
              <a:t>Nikhi</a:t>
            </a:r>
            <a:r>
              <a:rPr dirty="0" lang="en-US" sz="2000">
                <a:solidFill>
                  <a:schemeClr val="tx1">
                    <a:lumMod val="75000"/>
                    <a:lumOff val="25000"/>
                  </a:schemeClr>
                </a:solidFill>
                <a:latin charset="0" panose="020B0606030504020204" pitchFamily="34" typeface="Open Sans"/>
                <a:ea charset="0" panose="020B0606030504020204" pitchFamily="34" typeface="Open Sans"/>
                <a:cs charset="0" panose="020B0606030504020204" pitchFamily="34" typeface="Open Sans"/>
              </a:rPr>
              <a:t>- 19MIA1086</a:t>
            </a:r>
          </a:p>
        </p:txBody>
      </p:sp>
    </p:spTree>
    <p:extLst>
      <p:ext uri="{BB962C8B-B14F-4D97-AF65-F5344CB8AC3E}">
        <p14:creationId xmlns:p14="http://schemas.microsoft.com/office/powerpoint/2010/main" val="1514127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12C14BD-8A8F-EEE8-26D4-A55CF10FE2E8}"/>
              </a:ext>
            </a:extLst>
          </p:cNvPr>
          <p:cNvPicPr>
            <a:picLocks noChangeAspect="1"/>
          </p:cNvPicPr>
          <p:nvPr/>
        </p:nvPicPr>
        <p:blipFill rotWithShape="1">
          <a:blip r:embed="rId2"/>
          <a:srcRect l="7369"/>
          <a:stretch/>
        </p:blipFill>
        <p:spPr>
          <a:xfrm>
            <a:off x="168676" y="121099"/>
            <a:ext cx="5291091" cy="6462943"/>
          </a:xfrm>
          <a:prstGeom prst="rect">
            <a:avLst/>
          </a:prstGeom>
        </p:spPr>
      </p:pic>
      <p:pic>
        <p:nvPicPr>
          <p:cNvPr id="15" name="Picture 14">
            <a:extLst>
              <a:ext uri="{FF2B5EF4-FFF2-40B4-BE49-F238E27FC236}">
                <a16:creationId xmlns:a16="http://schemas.microsoft.com/office/drawing/2014/main" id="{FA5FA80B-913F-ED7F-B5D9-030D1ECAC338}"/>
              </a:ext>
            </a:extLst>
          </p:cNvPr>
          <p:cNvPicPr>
            <a:picLocks noChangeAspect="1"/>
          </p:cNvPicPr>
          <p:nvPr/>
        </p:nvPicPr>
        <p:blipFill>
          <a:blip r:embed="rId3"/>
          <a:stretch>
            <a:fillRect/>
          </a:stretch>
        </p:blipFill>
        <p:spPr>
          <a:xfrm>
            <a:off x="6604988" y="220691"/>
            <a:ext cx="5291090" cy="6363351"/>
          </a:xfrm>
          <a:prstGeom prst="rect">
            <a:avLst/>
          </a:prstGeom>
        </p:spPr>
      </p:pic>
      <p:sp>
        <p:nvSpPr>
          <p:cNvPr id="16" name="Rectangle 15">
            <a:extLst>
              <a:ext uri="{FF2B5EF4-FFF2-40B4-BE49-F238E27FC236}">
                <a16:creationId xmlns:a16="http://schemas.microsoft.com/office/drawing/2014/main" id="{D94223C2-E4E6-13D9-14EA-4A7FFFF5E3F4}"/>
              </a:ext>
            </a:extLst>
          </p:cNvPr>
          <p:cNvSpPr/>
          <p:nvPr/>
        </p:nvSpPr>
        <p:spPr>
          <a:xfrm rot="16200000">
            <a:off x="2809135" y="3540489"/>
            <a:ext cx="6520649" cy="53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400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3331553-7FC5-A9D4-47AF-F3E4D06CD857}"/>
              </a:ext>
            </a:extLst>
          </p:cNvPr>
          <p:cNvPicPr>
            <a:picLocks noChangeAspect="1"/>
          </p:cNvPicPr>
          <p:nvPr/>
        </p:nvPicPr>
        <p:blipFill rotWithShape="1">
          <a:blip r:embed="rId2"/>
          <a:srcRect l="9094"/>
          <a:stretch/>
        </p:blipFill>
        <p:spPr>
          <a:xfrm>
            <a:off x="159798" y="161292"/>
            <a:ext cx="5833168" cy="4244975"/>
          </a:xfrm>
          <a:prstGeom prst="rect">
            <a:avLst/>
          </a:prstGeom>
        </p:spPr>
      </p:pic>
      <p:pic>
        <p:nvPicPr>
          <p:cNvPr id="15" name="Picture 14">
            <a:extLst>
              <a:ext uri="{FF2B5EF4-FFF2-40B4-BE49-F238E27FC236}">
                <a16:creationId xmlns:a16="http://schemas.microsoft.com/office/drawing/2014/main" id="{E9F254C6-7C42-0237-78BA-EF1F41B7CF68}"/>
              </a:ext>
            </a:extLst>
          </p:cNvPr>
          <p:cNvPicPr>
            <a:picLocks noChangeAspect="1"/>
          </p:cNvPicPr>
          <p:nvPr/>
        </p:nvPicPr>
        <p:blipFill rotWithShape="1">
          <a:blip r:embed="rId3"/>
          <a:srcRect l="10738"/>
          <a:stretch/>
        </p:blipFill>
        <p:spPr>
          <a:xfrm>
            <a:off x="159798" y="4507230"/>
            <a:ext cx="5682294" cy="2350770"/>
          </a:xfrm>
          <a:prstGeom prst="rect">
            <a:avLst/>
          </a:prstGeom>
        </p:spPr>
      </p:pic>
      <p:sp>
        <p:nvSpPr>
          <p:cNvPr id="17" name="TextBox 16">
            <a:extLst>
              <a:ext uri="{FF2B5EF4-FFF2-40B4-BE49-F238E27FC236}">
                <a16:creationId xmlns:a16="http://schemas.microsoft.com/office/drawing/2014/main" id="{AEB52D30-F782-04AB-AE8A-81BE8384A537}"/>
              </a:ext>
            </a:extLst>
          </p:cNvPr>
          <p:cNvSpPr txBox="1"/>
          <p:nvPr/>
        </p:nvSpPr>
        <p:spPr>
          <a:xfrm>
            <a:off x="6199036" y="161292"/>
            <a:ext cx="2536591" cy="380246"/>
          </a:xfrm>
          <a:prstGeom prst="rect">
            <a:avLst/>
          </a:prstGeom>
          <a:noFill/>
        </p:spPr>
        <p:txBody>
          <a:bodyPr wrap="square">
            <a:spAutoFit/>
          </a:bodyPr>
          <a:lstStyle/>
          <a:p>
            <a:pPr algn="just">
              <a:lnSpc>
                <a:spcPct val="107000"/>
              </a:lnSpc>
              <a:spcAft>
                <a:spcPts val="800"/>
              </a:spcAft>
            </a:pPr>
            <a:r>
              <a:rPr lang="en-IN" sz="1800" b="1" dirty="0">
                <a:solidFill>
                  <a:srgbClr val="000000"/>
                </a:solidFill>
                <a:effectLst/>
                <a:latin typeface="Times New Roman" panose="02020603050405020304" pitchFamily="18" charset="0"/>
                <a:ea typeface="Calibri" panose="020F0502020204030204" pitchFamily="34" charset="0"/>
              </a:rPr>
              <a:t>Distance Based Model</a:t>
            </a:r>
            <a:endParaRPr lang="en-IN" sz="1200" dirty="0">
              <a:solidFill>
                <a:srgbClr val="000000"/>
              </a:solidFill>
              <a:effectLst/>
              <a:latin typeface="Calibri" panose="020F0502020204030204" pitchFamily="34" charset="0"/>
              <a:ea typeface="Calibri" panose="020F0502020204030204" pitchFamily="34" charset="0"/>
            </a:endParaRPr>
          </a:p>
        </p:txBody>
      </p:sp>
      <p:pic>
        <p:nvPicPr>
          <p:cNvPr id="18" name="Picture 17">
            <a:extLst>
              <a:ext uri="{FF2B5EF4-FFF2-40B4-BE49-F238E27FC236}">
                <a16:creationId xmlns:a16="http://schemas.microsoft.com/office/drawing/2014/main" id="{6DB57381-4FC7-21C5-3444-D626786286A9}"/>
              </a:ext>
            </a:extLst>
          </p:cNvPr>
          <p:cNvPicPr>
            <a:picLocks noChangeAspect="1"/>
          </p:cNvPicPr>
          <p:nvPr/>
        </p:nvPicPr>
        <p:blipFill rotWithShape="1">
          <a:blip r:embed="rId4"/>
          <a:srcRect l="7848"/>
          <a:stretch/>
        </p:blipFill>
        <p:spPr>
          <a:xfrm>
            <a:off x="6326017" y="541538"/>
            <a:ext cx="5811937" cy="4891329"/>
          </a:xfrm>
          <a:prstGeom prst="rect">
            <a:avLst/>
          </a:prstGeom>
        </p:spPr>
      </p:pic>
      <p:sp>
        <p:nvSpPr>
          <p:cNvPr id="19" name="Rectangle 18">
            <a:extLst>
              <a:ext uri="{FF2B5EF4-FFF2-40B4-BE49-F238E27FC236}">
                <a16:creationId xmlns:a16="http://schemas.microsoft.com/office/drawing/2014/main" id="{C0F1F087-CCEC-755C-597A-48D955991CF5}"/>
              </a:ext>
            </a:extLst>
          </p:cNvPr>
          <p:cNvSpPr/>
          <p:nvPr/>
        </p:nvSpPr>
        <p:spPr>
          <a:xfrm rot="16200000">
            <a:off x="2809135" y="3540489"/>
            <a:ext cx="6520649" cy="53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77D6E56-C317-4161-97FD-BC55652FD147}"/>
              </a:ext>
            </a:extLst>
          </p:cNvPr>
          <p:cNvSpPr txBox="1"/>
          <p:nvPr/>
        </p:nvSpPr>
        <p:spPr>
          <a:xfrm>
            <a:off x="6078226" y="5563513"/>
            <a:ext cx="6094520" cy="1133195"/>
          </a:xfrm>
          <a:prstGeom prst="rect">
            <a:avLst/>
          </a:prstGeom>
          <a:noFill/>
        </p:spPr>
        <p:txBody>
          <a:bodyPr wrap="square">
            <a:spAutoFit/>
          </a:bodyPr>
          <a:lstStyle/>
          <a:p>
            <a:pPr marR="248920" algn="just">
              <a:lnSpc>
                <a:spcPct val="107000"/>
              </a:lnSpc>
              <a:spcAft>
                <a:spcPts val="800"/>
              </a:spcAft>
            </a:pPr>
            <a:r>
              <a:rPr lang="en-IN" sz="1600" dirty="0">
                <a:solidFill>
                  <a:srgbClr val="000000"/>
                </a:solidFill>
                <a:effectLst/>
                <a:latin typeface="Times New Roman" panose="02020603050405020304" pitchFamily="18" charset="0"/>
                <a:ea typeface="Calibri" panose="020F0502020204030204" pitchFamily="34" charset="0"/>
              </a:rPr>
              <a:t>The advantage is that this method is quite interpretable. However, the drawbacks are also apparent: this algorithm is naive with a deficient performance. For a large data set, this algorithm needs m2+n2 times to calculate the similarity matrix.</a:t>
            </a:r>
            <a:endParaRPr lang="en-IN" sz="1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987785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130F274-2459-77E6-30DE-5308F8F2BEE7}"/>
              </a:ext>
            </a:extLst>
          </p:cNvPr>
          <p:cNvSpPr txBox="1"/>
          <p:nvPr/>
        </p:nvSpPr>
        <p:spPr>
          <a:xfrm>
            <a:off x="126507" y="172507"/>
            <a:ext cx="6094520" cy="374077"/>
          </a:xfrm>
          <a:prstGeom prst="rect">
            <a:avLst/>
          </a:prstGeom>
          <a:noFill/>
        </p:spPr>
        <p:txBody>
          <a:bodyPr wrap="square">
            <a:spAutoFit/>
          </a:bodyPr>
          <a:lstStyle/>
          <a:p>
            <a:pPr>
              <a:lnSpc>
                <a:spcPct val="107000"/>
              </a:lnSpc>
              <a:spcAft>
                <a:spcPts val="800"/>
              </a:spcAft>
            </a:pPr>
            <a:r>
              <a:rPr lang="en-IN" sz="1800" b="1" dirty="0">
                <a:solidFill>
                  <a:srgbClr val="000000"/>
                </a:solidFill>
                <a:effectLst/>
                <a:latin typeface="Times New Roman" panose="02020603050405020304" pitchFamily="18" charset="0"/>
                <a:ea typeface="Calibri" panose="020F0502020204030204" pitchFamily="34" charset="0"/>
              </a:rPr>
              <a:t>SVD</a:t>
            </a:r>
            <a:endParaRPr lang="en-IN" sz="1200" dirty="0">
              <a:solidFill>
                <a:srgbClr val="000000"/>
              </a:solidFill>
              <a:effectLst/>
              <a:latin typeface="Calibri" panose="020F0502020204030204" pitchFamily="34" charset="0"/>
              <a:ea typeface="Calibri" panose="020F0502020204030204" pitchFamily="34" charset="0"/>
            </a:endParaRPr>
          </a:p>
        </p:txBody>
      </p:sp>
      <p:pic>
        <p:nvPicPr>
          <p:cNvPr id="16" name="Picture 15">
            <a:extLst>
              <a:ext uri="{FF2B5EF4-FFF2-40B4-BE49-F238E27FC236}">
                <a16:creationId xmlns:a16="http://schemas.microsoft.com/office/drawing/2014/main" id="{3F5BD945-27E9-5F50-D8AC-A2FD172C8B2F}"/>
              </a:ext>
            </a:extLst>
          </p:cNvPr>
          <p:cNvPicPr>
            <a:picLocks noChangeAspect="1"/>
          </p:cNvPicPr>
          <p:nvPr/>
        </p:nvPicPr>
        <p:blipFill rotWithShape="1">
          <a:blip r:embed="rId2"/>
          <a:srcRect l="8418"/>
          <a:stretch/>
        </p:blipFill>
        <p:spPr>
          <a:xfrm>
            <a:off x="328471" y="546584"/>
            <a:ext cx="5190481" cy="6138909"/>
          </a:xfrm>
          <a:prstGeom prst="rect">
            <a:avLst/>
          </a:prstGeom>
        </p:spPr>
      </p:pic>
      <p:sp>
        <p:nvSpPr>
          <p:cNvPr id="18" name="TextBox 17">
            <a:extLst>
              <a:ext uri="{FF2B5EF4-FFF2-40B4-BE49-F238E27FC236}">
                <a16:creationId xmlns:a16="http://schemas.microsoft.com/office/drawing/2014/main" id="{EA8E82D7-10D3-3A62-3369-C73EF4CE0017}"/>
              </a:ext>
            </a:extLst>
          </p:cNvPr>
          <p:cNvSpPr txBox="1"/>
          <p:nvPr/>
        </p:nvSpPr>
        <p:spPr>
          <a:xfrm>
            <a:off x="6422992" y="194094"/>
            <a:ext cx="6094520" cy="374077"/>
          </a:xfrm>
          <a:prstGeom prst="rect">
            <a:avLst/>
          </a:prstGeom>
          <a:noFill/>
        </p:spPr>
        <p:txBody>
          <a:bodyPr wrap="square">
            <a:spAutoFit/>
          </a:bodyPr>
          <a:lstStyle/>
          <a:p>
            <a:pPr algn="just">
              <a:lnSpc>
                <a:spcPct val="107000"/>
              </a:lnSpc>
              <a:spcAft>
                <a:spcPts val="800"/>
              </a:spcAft>
            </a:pPr>
            <a:r>
              <a:rPr lang="en-IN" sz="1800" b="1" dirty="0">
                <a:solidFill>
                  <a:srgbClr val="000000"/>
                </a:solidFill>
                <a:effectLst/>
                <a:latin typeface="Times New Roman" panose="02020603050405020304" pitchFamily="18" charset="0"/>
                <a:ea typeface="Calibri" panose="020F0502020204030204" pitchFamily="34" charset="0"/>
              </a:rPr>
              <a:t>Matrix Factorisation</a:t>
            </a:r>
            <a:endParaRPr lang="en-IN" sz="1200" dirty="0">
              <a:solidFill>
                <a:srgbClr val="000000"/>
              </a:solidFill>
              <a:effectLst/>
              <a:latin typeface="Calibri" panose="020F0502020204030204" pitchFamily="34" charset="0"/>
              <a:ea typeface="Calibri" panose="020F0502020204030204" pitchFamily="34" charset="0"/>
            </a:endParaRPr>
          </a:p>
        </p:txBody>
      </p:sp>
      <p:pic>
        <p:nvPicPr>
          <p:cNvPr id="19" name="Picture 18">
            <a:extLst>
              <a:ext uri="{FF2B5EF4-FFF2-40B4-BE49-F238E27FC236}">
                <a16:creationId xmlns:a16="http://schemas.microsoft.com/office/drawing/2014/main" id="{4D888ED7-63BA-D3F8-0751-78983F527BF7}"/>
              </a:ext>
            </a:extLst>
          </p:cNvPr>
          <p:cNvPicPr>
            <a:picLocks noChangeAspect="1"/>
          </p:cNvPicPr>
          <p:nvPr/>
        </p:nvPicPr>
        <p:blipFill rotWithShape="1">
          <a:blip r:embed="rId3"/>
          <a:srcRect l="7944"/>
          <a:stretch/>
        </p:blipFill>
        <p:spPr>
          <a:xfrm>
            <a:off x="6555789" y="546584"/>
            <a:ext cx="4924887" cy="6020718"/>
          </a:xfrm>
          <a:prstGeom prst="rect">
            <a:avLst/>
          </a:prstGeom>
        </p:spPr>
      </p:pic>
      <p:sp>
        <p:nvSpPr>
          <p:cNvPr id="20" name="Rectangle 19">
            <a:extLst>
              <a:ext uri="{FF2B5EF4-FFF2-40B4-BE49-F238E27FC236}">
                <a16:creationId xmlns:a16="http://schemas.microsoft.com/office/drawing/2014/main" id="{89AC8C2F-AB74-AFB5-0C6A-0D92F9DF47E1}"/>
              </a:ext>
            </a:extLst>
          </p:cNvPr>
          <p:cNvSpPr/>
          <p:nvPr/>
        </p:nvSpPr>
        <p:spPr>
          <a:xfrm rot="16200000">
            <a:off x="2809135" y="3540489"/>
            <a:ext cx="6520649" cy="5308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9540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0E6C1B6-8884-02B4-88B1-6710FF6378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16586"/>
            <a:ext cx="5551805" cy="3855413"/>
          </a:xfrm>
          <a:prstGeom prst="rect">
            <a:avLst/>
          </a:prstGeom>
          <a:noFill/>
          <a:ln>
            <a:noFill/>
          </a:ln>
        </p:spPr>
      </p:pic>
      <p:pic>
        <p:nvPicPr>
          <p:cNvPr id="15" name="Picture 14">
            <a:extLst>
              <a:ext uri="{FF2B5EF4-FFF2-40B4-BE49-F238E27FC236}">
                <a16:creationId xmlns:a16="http://schemas.microsoft.com/office/drawing/2014/main" id="{52CA0EFF-3C5D-CEDA-CC3B-BAFA9D40C6D9}"/>
              </a:ext>
            </a:extLst>
          </p:cNvPr>
          <p:cNvPicPr>
            <a:picLocks noChangeAspect="1"/>
          </p:cNvPicPr>
          <p:nvPr/>
        </p:nvPicPr>
        <p:blipFill>
          <a:blip r:embed="rId3"/>
          <a:stretch>
            <a:fillRect/>
          </a:stretch>
        </p:blipFill>
        <p:spPr>
          <a:xfrm>
            <a:off x="6096000" y="627808"/>
            <a:ext cx="5980430" cy="3944191"/>
          </a:xfrm>
          <a:prstGeom prst="rect">
            <a:avLst/>
          </a:prstGeom>
        </p:spPr>
      </p:pic>
      <p:sp>
        <p:nvSpPr>
          <p:cNvPr id="17" name="TextBox 16">
            <a:extLst>
              <a:ext uri="{FF2B5EF4-FFF2-40B4-BE49-F238E27FC236}">
                <a16:creationId xmlns:a16="http://schemas.microsoft.com/office/drawing/2014/main" id="{6DF634F2-0468-54E5-A917-1D49C2D4101D}"/>
              </a:ext>
            </a:extLst>
          </p:cNvPr>
          <p:cNvSpPr txBox="1"/>
          <p:nvPr/>
        </p:nvSpPr>
        <p:spPr>
          <a:xfrm>
            <a:off x="810086" y="4904184"/>
            <a:ext cx="9070759" cy="1369606"/>
          </a:xfrm>
          <a:prstGeom prst="rect">
            <a:avLst/>
          </a:prstGeom>
          <a:noFill/>
        </p:spPr>
        <p:txBody>
          <a:bodyPr wrap="square">
            <a:spAutoFit/>
          </a:bodyPr>
          <a:lstStyle/>
          <a:p>
            <a:pPr marR="248920" algn="just">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rPr>
              <a:t>The MF gives a very good prediction: the train set MSE is 0.03542 and the test set MSE is 0.03385. While both MSEs are equally small, thus no overfitting problem occurs.</a:t>
            </a:r>
            <a:endParaRPr lang="en-IN" sz="1200" dirty="0">
              <a:solidFill>
                <a:srgbClr val="000000"/>
              </a:solidFill>
              <a:effectLst/>
              <a:latin typeface="Calibri" panose="020F0502020204030204" pitchFamily="34" charset="0"/>
              <a:ea typeface="Calibri" panose="020F0502020204030204" pitchFamily="34" charset="0"/>
            </a:endParaRPr>
          </a:p>
          <a:p>
            <a:pPr marR="248920" algn="just">
              <a:lnSpc>
                <a:spcPct val="107000"/>
              </a:lnSpc>
              <a:spcAft>
                <a:spcPts val="800"/>
              </a:spcAft>
            </a:pPr>
            <a:endParaRPr lang="en-IN" sz="1200" dirty="0">
              <a:solidFill>
                <a:srgbClr val="000000"/>
              </a:solidFill>
              <a:effectLst/>
              <a:latin typeface="Calibri" panose="020F0502020204030204" pitchFamily="34" charset="0"/>
              <a:ea typeface="Calibri" panose="020F0502020204030204" pitchFamily="34" charset="0"/>
            </a:endParaRPr>
          </a:p>
          <a:p>
            <a:pPr marR="248920" algn="just">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rPr>
              <a:t>In addition, as image shows that the number of latent factors significantly affects the results.</a:t>
            </a:r>
            <a:endParaRPr lang="en-IN" sz="1200" dirty="0">
              <a:solidFill>
                <a:srgbClr val="000000"/>
              </a:solidFill>
              <a:effectLst/>
              <a:latin typeface="Calibri" panose="020F0502020204030204" pitchFamily="34" charset="0"/>
              <a:ea typeface="Calibri" panose="020F0502020204030204" pitchFamily="34" charset="0"/>
            </a:endParaRPr>
          </a:p>
        </p:txBody>
      </p:sp>
      <p:sp>
        <p:nvSpPr>
          <p:cNvPr id="18" name="Rectangle 17">
            <a:extLst>
              <a:ext uri="{FF2B5EF4-FFF2-40B4-BE49-F238E27FC236}">
                <a16:creationId xmlns:a16="http://schemas.microsoft.com/office/drawing/2014/main" id="{4A0646FC-D11B-A4D6-A8A0-06A165F80AD4}"/>
              </a:ext>
            </a:extLst>
          </p:cNvPr>
          <p:cNvSpPr/>
          <p:nvPr/>
        </p:nvSpPr>
        <p:spPr>
          <a:xfrm rot="16200000" flipV="1">
            <a:off x="3678076" y="2577043"/>
            <a:ext cx="4597479"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126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Imgur">
            <a:extLst>
              <a:ext uri="{FF2B5EF4-FFF2-40B4-BE49-F238E27FC236}">
                <a16:creationId xmlns:a16="http://schemas.microsoft.com/office/drawing/2014/main" id="{C8453E1C-38C3-A867-8431-DFC2C5DDCD6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2982" y="-99874"/>
            <a:ext cx="7605203" cy="5703902"/>
          </a:xfrm>
          <a:prstGeom prst="rect">
            <a:avLst/>
          </a:prstGeom>
          <a:noFill/>
          <a:ln>
            <a:noFill/>
          </a:ln>
        </p:spPr>
      </p:pic>
      <p:sp>
        <p:nvSpPr>
          <p:cNvPr id="16" name="TextBox 15">
            <a:extLst>
              <a:ext uri="{FF2B5EF4-FFF2-40B4-BE49-F238E27FC236}">
                <a16:creationId xmlns:a16="http://schemas.microsoft.com/office/drawing/2014/main" id="{6D19E4D2-DC5B-B60A-BFDC-67F3F0D866F6}"/>
              </a:ext>
            </a:extLst>
          </p:cNvPr>
          <p:cNvSpPr txBox="1"/>
          <p:nvPr/>
        </p:nvSpPr>
        <p:spPr>
          <a:xfrm>
            <a:off x="1538056" y="5741545"/>
            <a:ext cx="6094520" cy="670440"/>
          </a:xfrm>
          <a:prstGeom prst="rect">
            <a:avLst/>
          </a:prstGeom>
          <a:noFill/>
        </p:spPr>
        <p:txBody>
          <a:bodyPr wrap="square">
            <a:spAutoFit/>
          </a:bodyPr>
          <a:lstStyle/>
          <a:p>
            <a:pPr marR="248920" algn="just">
              <a:lnSpc>
                <a:spcPct val="107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rPr>
              <a:t>As the number of latent factors increase, the MSE decreases. And MSE converges around n=20.</a:t>
            </a:r>
            <a:endParaRPr lang="en-IN" sz="12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917104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97413E-4A9D-6A31-04D8-FA7C8EB6DDBD}"/>
              </a:ext>
            </a:extLst>
          </p:cNvPr>
          <p:cNvSpPr txBox="1"/>
          <p:nvPr/>
        </p:nvSpPr>
        <p:spPr>
          <a:xfrm>
            <a:off x="375081" y="279039"/>
            <a:ext cx="6094520" cy="374077"/>
          </a:xfrm>
          <a:prstGeom prst="rect">
            <a:avLst/>
          </a:prstGeom>
          <a:noFill/>
        </p:spPr>
        <p:txBody>
          <a:bodyPr wrap="square">
            <a:spAutoFit/>
          </a:bodyPr>
          <a:lstStyle/>
          <a:p>
            <a:pPr algn="just">
              <a:lnSpc>
                <a:spcPct val="107000"/>
              </a:lnSpc>
              <a:spcAft>
                <a:spcPts val="800"/>
              </a:spcAft>
            </a:pPr>
            <a:r>
              <a:rPr lang="en-IN" sz="1800" b="1" dirty="0">
                <a:solidFill>
                  <a:srgbClr val="000000"/>
                </a:solidFill>
                <a:effectLst/>
                <a:latin typeface="Times New Roman" panose="02020603050405020304" pitchFamily="18" charset="0"/>
                <a:ea typeface="Calibri" panose="020F0502020204030204" pitchFamily="34" charset="0"/>
              </a:rPr>
              <a:t>Probabilistic Matrix Factorization</a:t>
            </a:r>
            <a:endParaRPr lang="en-IN" sz="1200" dirty="0">
              <a:solidFill>
                <a:srgbClr val="000000"/>
              </a:solidFill>
              <a:effectLst/>
              <a:latin typeface="Calibri" panose="020F0502020204030204" pitchFamily="34" charset="0"/>
              <a:ea typeface="Calibri" panose="020F0502020204030204" pitchFamily="34" charset="0"/>
            </a:endParaRPr>
          </a:p>
        </p:txBody>
      </p:sp>
      <p:pic>
        <p:nvPicPr>
          <p:cNvPr id="4" name="Picture 3">
            <a:extLst>
              <a:ext uri="{FF2B5EF4-FFF2-40B4-BE49-F238E27FC236}">
                <a16:creationId xmlns:a16="http://schemas.microsoft.com/office/drawing/2014/main" id="{E00EF820-B449-D61E-BA97-659B6364BEE9}"/>
              </a:ext>
            </a:extLst>
          </p:cNvPr>
          <p:cNvPicPr>
            <a:picLocks noChangeAspect="1"/>
          </p:cNvPicPr>
          <p:nvPr/>
        </p:nvPicPr>
        <p:blipFill rotWithShape="1">
          <a:blip r:embed="rId2"/>
          <a:srcRect l="7267"/>
          <a:stretch/>
        </p:blipFill>
        <p:spPr>
          <a:xfrm>
            <a:off x="239697" y="754602"/>
            <a:ext cx="5200982" cy="5763026"/>
          </a:xfrm>
          <a:prstGeom prst="rect">
            <a:avLst/>
          </a:prstGeom>
        </p:spPr>
      </p:pic>
      <p:pic>
        <p:nvPicPr>
          <p:cNvPr id="5" name="Picture 4">
            <a:extLst>
              <a:ext uri="{FF2B5EF4-FFF2-40B4-BE49-F238E27FC236}">
                <a16:creationId xmlns:a16="http://schemas.microsoft.com/office/drawing/2014/main" id="{5D3FEB77-D7D2-BF10-2380-7D28A8653269}"/>
              </a:ext>
            </a:extLst>
          </p:cNvPr>
          <p:cNvPicPr>
            <a:picLocks noChangeAspect="1"/>
          </p:cNvPicPr>
          <p:nvPr/>
        </p:nvPicPr>
        <p:blipFill>
          <a:blip r:embed="rId3"/>
          <a:stretch>
            <a:fillRect/>
          </a:stretch>
        </p:blipFill>
        <p:spPr>
          <a:xfrm>
            <a:off x="6469601" y="754602"/>
            <a:ext cx="5195437" cy="5516868"/>
          </a:xfrm>
          <a:prstGeom prst="rect">
            <a:avLst/>
          </a:prstGeom>
        </p:spPr>
      </p:pic>
      <p:sp>
        <p:nvSpPr>
          <p:cNvPr id="6" name="Rectangle 5">
            <a:extLst>
              <a:ext uri="{FF2B5EF4-FFF2-40B4-BE49-F238E27FC236}">
                <a16:creationId xmlns:a16="http://schemas.microsoft.com/office/drawing/2014/main" id="{3387DB05-CE62-F9B9-3ABC-E183836CDC9B}"/>
              </a:ext>
            </a:extLst>
          </p:cNvPr>
          <p:cNvSpPr/>
          <p:nvPr/>
        </p:nvSpPr>
        <p:spPr>
          <a:xfrm rot="16200000" flipV="1">
            <a:off x="2759736" y="3544169"/>
            <a:ext cx="6520649"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227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A0080A-A971-E3AF-6349-7B81B8498B8E}"/>
              </a:ext>
            </a:extLst>
          </p:cNvPr>
          <p:cNvSpPr txBox="1"/>
          <p:nvPr/>
        </p:nvSpPr>
        <p:spPr>
          <a:xfrm>
            <a:off x="312938" y="228145"/>
            <a:ext cx="6094520" cy="369332"/>
          </a:xfrm>
          <a:prstGeom prst="rect">
            <a:avLst/>
          </a:prstGeom>
          <a:noFill/>
        </p:spPr>
        <p:txBody>
          <a:bodyPr wrap="square">
            <a:spAutoFit/>
          </a:bodyPr>
          <a:lstStyle/>
          <a:p>
            <a:r>
              <a:rPr lang="en-IN" sz="1800">
                <a:solidFill>
                  <a:srgbClr val="000000"/>
                </a:solidFill>
                <a:effectLst/>
                <a:latin typeface="Calibri" panose="020F0502020204030204" pitchFamily="34" charset="0"/>
                <a:ea typeface="Calibri" panose="020F0502020204030204" pitchFamily="34" charset="0"/>
              </a:rPr>
              <a:t>Model Evolution graphs</a:t>
            </a:r>
            <a:endParaRPr lang="en-IN" dirty="0"/>
          </a:p>
        </p:txBody>
      </p:sp>
      <p:sp>
        <p:nvSpPr>
          <p:cNvPr id="7" name="TextBox 6">
            <a:extLst>
              <a:ext uri="{FF2B5EF4-FFF2-40B4-BE49-F238E27FC236}">
                <a16:creationId xmlns:a16="http://schemas.microsoft.com/office/drawing/2014/main" id="{E8A57023-2B14-5857-6B2F-C22749727793}"/>
              </a:ext>
            </a:extLst>
          </p:cNvPr>
          <p:cNvSpPr txBox="1"/>
          <p:nvPr/>
        </p:nvSpPr>
        <p:spPr>
          <a:xfrm>
            <a:off x="312938" y="811700"/>
            <a:ext cx="6094520" cy="374077"/>
          </a:xfrm>
          <a:prstGeom prst="rect">
            <a:avLst/>
          </a:prstGeom>
          <a:noFill/>
        </p:spPr>
        <p:txBody>
          <a:bodyPr wrap="square">
            <a:spAutoFit/>
          </a:bodyPr>
          <a:lstStyle/>
          <a:p>
            <a:pPr>
              <a:lnSpc>
                <a:spcPct val="107000"/>
              </a:lnSpc>
              <a:spcAft>
                <a:spcPts val="800"/>
              </a:spcAft>
            </a:pPr>
            <a:r>
              <a:rPr lang="en-IN" sz="1800" b="1" dirty="0">
                <a:solidFill>
                  <a:srgbClr val="000000"/>
                </a:solidFill>
                <a:effectLst/>
                <a:latin typeface="Times New Roman" panose="02020603050405020304" pitchFamily="18" charset="0"/>
                <a:ea typeface="Calibri" panose="020F0502020204030204" pitchFamily="34" charset="0"/>
              </a:rPr>
              <a:t>Matrix Factorisation</a:t>
            </a:r>
            <a:endParaRPr lang="en-IN" sz="1200" dirty="0">
              <a:solidFill>
                <a:srgbClr val="000000"/>
              </a:solidFill>
              <a:effectLst/>
              <a:latin typeface="Calibri" panose="020F0502020204030204" pitchFamily="34" charset="0"/>
              <a:ea typeface="Calibri" panose="020F0502020204030204" pitchFamily="34" charset="0"/>
            </a:endParaRPr>
          </a:p>
        </p:txBody>
      </p:sp>
      <p:pic>
        <p:nvPicPr>
          <p:cNvPr id="8" name="Picture 7">
            <a:extLst>
              <a:ext uri="{FF2B5EF4-FFF2-40B4-BE49-F238E27FC236}">
                <a16:creationId xmlns:a16="http://schemas.microsoft.com/office/drawing/2014/main" id="{8DF3F708-BDAD-9166-05A0-B26C6B00CBC4}"/>
              </a:ext>
            </a:extLst>
          </p:cNvPr>
          <p:cNvPicPr>
            <a:picLocks noChangeAspect="1"/>
          </p:cNvPicPr>
          <p:nvPr/>
        </p:nvPicPr>
        <p:blipFill>
          <a:blip r:embed="rId2"/>
          <a:stretch>
            <a:fillRect/>
          </a:stretch>
        </p:blipFill>
        <p:spPr>
          <a:xfrm>
            <a:off x="159890" y="1400000"/>
            <a:ext cx="4802758" cy="4414874"/>
          </a:xfrm>
          <a:prstGeom prst="rect">
            <a:avLst/>
          </a:prstGeom>
        </p:spPr>
      </p:pic>
      <p:pic>
        <p:nvPicPr>
          <p:cNvPr id="9" name="Picture 8" descr="Imgur">
            <a:extLst>
              <a:ext uri="{FF2B5EF4-FFF2-40B4-BE49-F238E27FC236}">
                <a16:creationId xmlns:a16="http://schemas.microsoft.com/office/drawing/2014/main" id="{CF3CA7F4-36BD-2383-221A-DDCFA55D51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4520" y="0"/>
            <a:ext cx="5886499" cy="4414874"/>
          </a:xfrm>
          <a:prstGeom prst="rect">
            <a:avLst/>
          </a:prstGeom>
          <a:noFill/>
          <a:ln>
            <a:noFill/>
          </a:ln>
        </p:spPr>
      </p:pic>
      <p:sp>
        <p:nvSpPr>
          <p:cNvPr id="11" name="TextBox 10">
            <a:extLst>
              <a:ext uri="{FF2B5EF4-FFF2-40B4-BE49-F238E27FC236}">
                <a16:creationId xmlns:a16="http://schemas.microsoft.com/office/drawing/2014/main" id="{92436DF0-6024-48E1-7BD8-E1EEC0626FFC}"/>
              </a:ext>
            </a:extLst>
          </p:cNvPr>
          <p:cNvSpPr txBox="1"/>
          <p:nvPr/>
        </p:nvSpPr>
        <p:spPr>
          <a:xfrm>
            <a:off x="6094519" y="4643019"/>
            <a:ext cx="5886499" cy="1662122"/>
          </a:xfrm>
          <a:prstGeom prst="rect">
            <a:avLst/>
          </a:prstGeom>
          <a:noFill/>
        </p:spPr>
        <p:txBody>
          <a:bodyPr wrap="square">
            <a:spAutoFit/>
          </a:bodyPr>
          <a:lstStyle/>
          <a:p>
            <a:pPr marR="158750" algn="just">
              <a:lnSpc>
                <a:spcPct val="107000"/>
              </a:lnSpc>
              <a:spcAft>
                <a:spcPts val="800"/>
              </a:spcAft>
              <a:tabLst>
                <a:tab pos="6301105" algn="l"/>
              </a:tabLst>
            </a:pPr>
            <a:r>
              <a:rPr lang="en-IN" sz="1800" dirty="0">
                <a:solidFill>
                  <a:srgbClr val="000000"/>
                </a:solidFill>
                <a:effectLst/>
                <a:latin typeface="Times New Roman" panose="02020603050405020304" pitchFamily="18" charset="0"/>
                <a:ea typeface="Calibri" panose="020F0502020204030204" pitchFamily="34" charset="0"/>
              </a:rPr>
              <a:t>The MF gives a very good prediction: the train set MSE is 0.03542 and the test set MSE is 0.03385. While both MSEs are equally small, thus no overfitting problem occurs.</a:t>
            </a:r>
            <a:endParaRPr lang="en-IN" sz="1200" dirty="0">
              <a:solidFill>
                <a:srgbClr val="000000"/>
              </a:solidFill>
              <a:effectLst/>
              <a:latin typeface="Calibri" panose="020F0502020204030204" pitchFamily="34" charset="0"/>
              <a:ea typeface="Calibri" panose="020F0502020204030204" pitchFamily="34" charset="0"/>
            </a:endParaRPr>
          </a:p>
          <a:p>
            <a:pPr marR="158750" algn="just">
              <a:lnSpc>
                <a:spcPct val="107000"/>
              </a:lnSpc>
              <a:spcAft>
                <a:spcPts val="800"/>
              </a:spcAft>
              <a:tabLst>
                <a:tab pos="6301105" algn="l"/>
              </a:tabLst>
            </a:pPr>
            <a:r>
              <a:rPr lang="en-IN" sz="1800" dirty="0">
                <a:solidFill>
                  <a:srgbClr val="000000"/>
                </a:solidFill>
                <a:effectLst/>
                <a:latin typeface="Times New Roman" panose="02020603050405020304" pitchFamily="18" charset="0"/>
                <a:ea typeface="Calibri" panose="020F0502020204030204" pitchFamily="34" charset="0"/>
              </a:rPr>
              <a:t>In addition, as image shows that the number of latent factors significantly affects the results.</a:t>
            </a:r>
            <a:endParaRPr lang="en-IN" sz="1200" dirty="0">
              <a:solidFill>
                <a:srgbClr val="000000"/>
              </a:solidFill>
              <a:effectLst/>
              <a:latin typeface="Calibri" panose="020F0502020204030204" pitchFamily="34" charset="0"/>
              <a:ea typeface="Calibri" panose="020F0502020204030204" pitchFamily="34" charset="0"/>
            </a:endParaRPr>
          </a:p>
        </p:txBody>
      </p:sp>
      <p:sp>
        <p:nvSpPr>
          <p:cNvPr id="12" name="Rectangle 11">
            <a:extLst>
              <a:ext uri="{FF2B5EF4-FFF2-40B4-BE49-F238E27FC236}">
                <a16:creationId xmlns:a16="http://schemas.microsoft.com/office/drawing/2014/main" id="{060145E5-8C63-4111-84D2-26CB493B8A64}"/>
              </a:ext>
            </a:extLst>
          </p:cNvPr>
          <p:cNvSpPr/>
          <p:nvPr/>
        </p:nvSpPr>
        <p:spPr>
          <a:xfrm rot="16200000" flipV="1">
            <a:off x="2759736" y="3544169"/>
            <a:ext cx="6520649"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8306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CF84E2-52AD-74C3-601C-CDD56A2F0764}"/>
              </a:ext>
            </a:extLst>
          </p:cNvPr>
          <p:cNvSpPr txBox="1"/>
          <p:nvPr/>
        </p:nvSpPr>
        <p:spPr>
          <a:xfrm>
            <a:off x="179773" y="216895"/>
            <a:ext cx="6094520" cy="374077"/>
          </a:xfrm>
          <a:prstGeom prst="rect">
            <a:avLst/>
          </a:prstGeom>
          <a:noFill/>
        </p:spPr>
        <p:txBody>
          <a:bodyPr wrap="square">
            <a:spAutoFit/>
          </a:bodyPr>
          <a:lstStyle/>
          <a:p>
            <a:pPr marR="158750" algn="just">
              <a:lnSpc>
                <a:spcPct val="107000"/>
              </a:lnSpc>
              <a:spcAft>
                <a:spcPts val="800"/>
              </a:spcAft>
              <a:tabLst>
                <a:tab pos="6301105" algn="l"/>
              </a:tabLst>
            </a:pPr>
            <a:r>
              <a:rPr lang="en-IN" sz="1800" b="1" dirty="0">
                <a:solidFill>
                  <a:srgbClr val="000000"/>
                </a:solidFill>
                <a:effectLst/>
                <a:latin typeface="Times New Roman" panose="02020603050405020304" pitchFamily="18" charset="0"/>
                <a:ea typeface="Calibri" panose="020F0502020204030204" pitchFamily="34" charset="0"/>
              </a:rPr>
              <a:t>Probabilistic Matrix Factorization</a:t>
            </a:r>
            <a:endParaRPr lang="en-IN" sz="1200" dirty="0">
              <a:solidFill>
                <a:srgbClr val="000000"/>
              </a:solidFill>
              <a:effectLst/>
              <a:latin typeface="Calibri" panose="020F0502020204030204" pitchFamily="34" charset="0"/>
              <a:ea typeface="Calibri" panose="020F0502020204030204" pitchFamily="34" charset="0"/>
            </a:endParaRPr>
          </a:p>
        </p:txBody>
      </p:sp>
      <p:pic>
        <p:nvPicPr>
          <p:cNvPr id="4" name="Picture 3">
            <a:extLst>
              <a:ext uri="{FF2B5EF4-FFF2-40B4-BE49-F238E27FC236}">
                <a16:creationId xmlns:a16="http://schemas.microsoft.com/office/drawing/2014/main" id="{285965B9-48E3-E178-AED1-EE784C3CE9E3}"/>
              </a:ext>
            </a:extLst>
          </p:cNvPr>
          <p:cNvPicPr>
            <a:picLocks noChangeAspect="1"/>
          </p:cNvPicPr>
          <p:nvPr/>
        </p:nvPicPr>
        <p:blipFill>
          <a:blip r:embed="rId2"/>
          <a:stretch>
            <a:fillRect/>
          </a:stretch>
        </p:blipFill>
        <p:spPr>
          <a:xfrm>
            <a:off x="179773" y="792945"/>
            <a:ext cx="5524500" cy="5059045"/>
          </a:xfrm>
          <a:prstGeom prst="rect">
            <a:avLst/>
          </a:prstGeom>
        </p:spPr>
      </p:pic>
    </p:spTree>
    <p:extLst>
      <p:ext uri="{BB962C8B-B14F-4D97-AF65-F5344CB8AC3E}">
        <p14:creationId xmlns:p14="http://schemas.microsoft.com/office/powerpoint/2010/main" val="3674711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890EBF-4979-1DFB-36AC-5DBACF41FAF6}"/>
              </a:ext>
            </a:extLst>
          </p:cNvPr>
          <p:cNvSpPr txBox="1"/>
          <p:nvPr/>
        </p:nvSpPr>
        <p:spPr>
          <a:xfrm>
            <a:off x="206406" y="334677"/>
            <a:ext cx="6094520" cy="523220"/>
          </a:xfrm>
          <a:prstGeom prst="rect">
            <a:avLst/>
          </a:prstGeom>
          <a:noFill/>
        </p:spPr>
        <p:txBody>
          <a:bodyPr wrap="square">
            <a:spAutoFit/>
          </a:bodyPr>
          <a:lstStyle/>
          <a:p>
            <a:r>
              <a:rPr lang="en-IN" sz="2800" b="1" dirty="0">
                <a:solidFill>
                  <a:srgbClr val="292929"/>
                </a:solidFill>
                <a:effectLst/>
                <a:latin typeface="Times New Roman" panose="02020603050405020304" pitchFamily="18" charset="0"/>
                <a:ea typeface="Times New Roman" panose="02020603050405020304" pitchFamily="18" charset="0"/>
              </a:rPr>
              <a:t>Conclusion</a:t>
            </a:r>
            <a:endParaRPr lang="en-IN" sz="2800" dirty="0"/>
          </a:p>
        </p:txBody>
      </p:sp>
      <p:sp>
        <p:nvSpPr>
          <p:cNvPr id="5" name="TextBox 4">
            <a:extLst>
              <a:ext uri="{FF2B5EF4-FFF2-40B4-BE49-F238E27FC236}">
                <a16:creationId xmlns:a16="http://schemas.microsoft.com/office/drawing/2014/main" id="{14CE902A-EE65-1D1E-4C64-EB63B2B75947}"/>
              </a:ext>
            </a:extLst>
          </p:cNvPr>
          <p:cNvSpPr txBox="1"/>
          <p:nvPr/>
        </p:nvSpPr>
        <p:spPr>
          <a:xfrm>
            <a:off x="277427" y="949910"/>
            <a:ext cx="10926192" cy="4479496"/>
          </a:xfrm>
          <a:prstGeom prst="rect">
            <a:avLst/>
          </a:prstGeom>
          <a:noFill/>
        </p:spPr>
        <p:txBody>
          <a:bodyPr wrap="square">
            <a:spAutoFit/>
          </a:bodyPr>
          <a:lstStyle/>
          <a:p>
            <a:pPr marL="6350" marR="158750" indent="-6350" algn="just">
              <a:lnSpc>
                <a:spcPct val="146000"/>
              </a:lnSpc>
              <a:spcAft>
                <a:spcPts val="965"/>
              </a:spcAft>
              <a:tabLst>
                <a:tab pos="6301105" algn="l"/>
              </a:tabLst>
            </a:pPr>
            <a:r>
              <a:rPr lang="en-IN" sz="1800" dirty="0">
                <a:solidFill>
                  <a:srgbClr val="000000"/>
                </a:solidFill>
                <a:effectLst/>
                <a:latin typeface="Times New Roman" panose="02020603050405020304" pitchFamily="18" charset="0"/>
                <a:ea typeface="Calibri" panose="020F0502020204030204" pitchFamily="34" charset="0"/>
              </a:rPr>
              <a:t>Model-based Collaborative Filtering is a personalised recommender system, the recommendations are based on the past </a:t>
            </a:r>
            <a:r>
              <a:rPr lang="en-IN" sz="1800" dirty="0" err="1">
                <a:solidFill>
                  <a:srgbClr val="000000"/>
                </a:solidFill>
                <a:effectLst/>
                <a:latin typeface="Times New Roman" panose="02020603050405020304" pitchFamily="18" charset="0"/>
                <a:ea typeface="Calibri" panose="020F0502020204030204" pitchFamily="34" charset="0"/>
              </a:rPr>
              <a:t>behavior</a:t>
            </a:r>
            <a:r>
              <a:rPr lang="en-IN" sz="1800" dirty="0">
                <a:solidFill>
                  <a:srgbClr val="000000"/>
                </a:solidFill>
                <a:effectLst/>
                <a:latin typeface="Times New Roman" panose="02020603050405020304" pitchFamily="18" charset="0"/>
                <a:ea typeface="Calibri" panose="020F0502020204030204" pitchFamily="34" charset="0"/>
              </a:rPr>
              <a:t> of the user and it is not dependent on any additional information.</a:t>
            </a:r>
            <a:endParaRPr lang="en-IN" sz="1200" dirty="0">
              <a:solidFill>
                <a:srgbClr val="000000"/>
              </a:solidFill>
              <a:effectLst/>
              <a:latin typeface="Calibri" panose="020F0502020204030204" pitchFamily="34" charset="0"/>
              <a:ea typeface="Calibri" panose="020F0502020204030204" pitchFamily="34" charset="0"/>
            </a:endParaRPr>
          </a:p>
          <a:p>
            <a:pPr marL="6350" marR="158750" indent="-6350" algn="just">
              <a:lnSpc>
                <a:spcPct val="146000"/>
              </a:lnSpc>
              <a:spcAft>
                <a:spcPts val="965"/>
              </a:spcAft>
              <a:tabLst>
                <a:tab pos="6301105" algn="l"/>
              </a:tabLst>
            </a:pPr>
            <a:r>
              <a:rPr lang="en-IN" sz="1800" dirty="0">
                <a:solidFill>
                  <a:srgbClr val="000000"/>
                </a:solidFill>
                <a:effectLst/>
                <a:latin typeface="Times New Roman" panose="02020603050405020304" pitchFamily="18" charset="0"/>
                <a:ea typeface="Calibri" panose="020F0502020204030204" pitchFamily="34" charset="0"/>
              </a:rPr>
              <a:t>The Popularity-based recommender system is non-personalised and the recommendations are based on frequency counts, which may be not suitable to the user. You can see the difference above for the user id 121 &amp; 200, The Popularity based model has recommended the same set of 5 products to both but Collaborative Filtering based model has recommended entirely different list based on the user past purchase history</a:t>
            </a:r>
            <a:endParaRPr lang="en-IN" sz="1200" dirty="0">
              <a:solidFill>
                <a:srgbClr val="000000"/>
              </a:solidFill>
              <a:effectLst/>
              <a:latin typeface="Calibri" panose="020F0502020204030204" pitchFamily="34" charset="0"/>
              <a:ea typeface="Calibri" panose="020F0502020204030204" pitchFamily="34" charset="0"/>
            </a:endParaRPr>
          </a:p>
          <a:p>
            <a:pPr marL="6350" marR="158750" indent="-6350" algn="just">
              <a:lnSpc>
                <a:spcPct val="146000"/>
              </a:lnSpc>
              <a:spcAft>
                <a:spcPts val="965"/>
              </a:spcAft>
              <a:tabLst>
                <a:tab pos="6301105" algn="l"/>
              </a:tabLst>
            </a:pPr>
            <a:r>
              <a:rPr lang="en-IN" sz="1800" dirty="0">
                <a:solidFill>
                  <a:srgbClr val="000000"/>
                </a:solidFill>
                <a:effectLst/>
                <a:latin typeface="Times New Roman" panose="02020603050405020304" pitchFamily="18" charset="0"/>
                <a:ea typeface="Calibri" panose="020F0502020204030204" pitchFamily="34" charset="0"/>
              </a:rPr>
              <a:t>We can find that the MF and PMF did a good job. And the recommendation they make are also very reasonable.</a:t>
            </a:r>
            <a:endParaRPr lang="en-IN" sz="1200" dirty="0">
              <a:solidFill>
                <a:srgbClr val="000000"/>
              </a:solidFill>
              <a:effectLst/>
              <a:latin typeface="Calibri" panose="020F0502020204030204" pitchFamily="34" charset="0"/>
              <a:ea typeface="Calibri" panose="020F0502020204030204" pitchFamily="34" charset="0"/>
            </a:endParaRPr>
          </a:p>
          <a:p>
            <a:pPr marL="6350" marR="158750" indent="-6350" algn="just">
              <a:lnSpc>
                <a:spcPct val="146000"/>
              </a:lnSpc>
              <a:spcAft>
                <a:spcPts val="965"/>
              </a:spcAft>
              <a:tabLst>
                <a:tab pos="6301105" algn="l"/>
              </a:tabLst>
            </a:pPr>
            <a:r>
              <a:rPr lang="en-IN" sz="1800" dirty="0">
                <a:solidFill>
                  <a:srgbClr val="000000"/>
                </a:solidFill>
                <a:effectLst/>
                <a:latin typeface="Times New Roman" panose="02020603050405020304" pitchFamily="18" charset="0"/>
                <a:ea typeface="Calibri" panose="020F0502020204030204" pitchFamily="34" charset="0"/>
              </a:rPr>
              <a:t>For example, the 10th user called 'G Little Value Seeker'. Based on what he bought, the chips, chocolate and tea we recommend him Starbuck coffee and some dark chocolate -- Mr. Value Seeker has not bought these, but I am sure he will like them!</a:t>
            </a:r>
            <a:endParaRPr lang="en-IN" sz="12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77283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2279FF-CE87-00B9-032D-77326541A125}"/>
              </a:ext>
            </a:extLst>
          </p:cNvPr>
          <p:cNvSpPr txBox="1"/>
          <p:nvPr/>
        </p:nvSpPr>
        <p:spPr>
          <a:xfrm>
            <a:off x="259672" y="379065"/>
            <a:ext cx="6094520" cy="369332"/>
          </a:xfrm>
          <a:prstGeom prst="rect">
            <a:avLst/>
          </a:prstGeom>
          <a:noFill/>
        </p:spPr>
        <p:txBody>
          <a:bodyPr wrap="square">
            <a:spAutoFit/>
          </a:bodyPr>
          <a:lstStyle/>
          <a:p>
            <a:r>
              <a:rPr lang="en-IN" sz="1800" b="1">
                <a:solidFill>
                  <a:srgbClr val="292929"/>
                </a:solidFill>
                <a:effectLst/>
                <a:latin typeface="Times New Roman" panose="02020603050405020304" pitchFamily="18" charset="0"/>
                <a:ea typeface="Times New Roman" panose="02020603050405020304" pitchFamily="18" charset="0"/>
              </a:rPr>
              <a:t>GitHub Repository Link </a:t>
            </a:r>
            <a:endParaRPr lang="en-IN" dirty="0"/>
          </a:p>
        </p:txBody>
      </p:sp>
      <p:sp>
        <p:nvSpPr>
          <p:cNvPr id="7" name="TextBox 6">
            <a:extLst>
              <a:ext uri="{FF2B5EF4-FFF2-40B4-BE49-F238E27FC236}">
                <a16:creationId xmlns:a16="http://schemas.microsoft.com/office/drawing/2014/main" id="{39A86796-D3BE-218F-B2A5-D09EF357D25C}"/>
              </a:ext>
            </a:extLst>
          </p:cNvPr>
          <p:cNvSpPr txBox="1"/>
          <p:nvPr/>
        </p:nvSpPr>
        <p:spPr>
          <a:xfrm>
            <a:off x="259672" y="907352"/>
            <a:ext cx="7552677" cy="374077"/>
          </a:xfrm>
          <a:prstGeom prst="rect">
            <a:avLst/>
          </a:prstGeom>
          <a:noFill/>
        </p:spPr>
        <p:txBody>
          <a:bodyPr wrap="square">
            <a:spAutoFit/>
          </a:bodyPr>
          <a:lstStyle/>
          <a:p>
            <a:pPr marR="158750">
              <a:lnSpc>
                <a:spcPct val="107000"/>
              </a:lnSpc>
              <a:spcAft>
                <a:spcPts val="2040"/>
              </a:spcAft>
              <a:tabLst>
                <a:tab pos="6301105" algn="l"/>
              </a:tabLst>
            </a:pPr>
            <a:r>
              <a:rPr lang="en-IN" sz="1800" u="sng" dirty="0">
                <a:solidFill>
                  <a:srgbClr val="0000FF"/>
                </a:solidFill>
                <a:effectLst/>
                <a:latin typeface="Times New Roman" panose="02020603050405020304" pitchFamily="18" charset="0"/>
                <a:ea typeface="Times New Roman" panose="02020603050405020304" pitchFamily="18" charset="0"/>
                <a:hlinkClick r:id="rId2"/>
              </a:rPr>
              <a:t>https://github.com/phanindrasai27/Amazon-food-recommendation-system</a:t>
            </a:r>
            <a:r>
              <a:rPr lang="en-IN" sz="1800" u="none" strike="noStrike" dirty="0">
                <a:solidFill>
                  <a:srgbClr val="292929"/>
                </a:solidFill>
                <a:effectLst/>
                <a:latin typeface="Times New Roman" panose="02020603050405020304" pitchFamily="18" charset="0"/>
                <a:ea typeface="Times New Roman" panose="02020603050405020304" pitchFamily="18" charset="0"/>
                <a:hlinkClick r:id="rId2"/>
              </a:rPr>
              <a:t> </a:t>
            </a:r>
            <a:endParaRPr lang="en-IN" sz="1000" dirty="0">
              <a:solidFill>
                <a:srgbClr val="000000"/>
              </a:solidFill>
              <a:effectLst/>
              <a:latin typeface="Calibri" panose="020F050202020403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2CBB7305-73EA-3BAA-C356-0F86566F32FF}"/>
              </a:ext>
            </a:extLst>
          </p:cNvPr>
          <p:cNvSpPr txBox="1"/>
          <p:nvPr/>
        </p:nvSpPr>
        <p:spPr>
          <a:xfrm>
            <a:off x="259672" y="1586718"/>
            <a:ext cx="6094520" cy="460895"/>
          </a:xfrm>
          <a:prstGeom prst="rect">
            <a:avLst/>
          </a:prstGeom>
          <a:noFill/>
        </p:spPr>
        <p:txBody>
          <a:bodyPr wrap="square">
            <a:spAutoFit/>
          </a:bodyPr>
          <a:lstStyle/>
          <a:p>
            <a:pPr marL="6350" marR="158750" indent="-6350">
              <a:lnSpc>
                <a:spcPct val="107000"/>
              </a:lnSpc>
              <a:tabLst>
                <a:tab pos="6301105" algn="l"/>
              </a:tabLst>
            </a:pPr>
            <a:r>
              <a:rPr lang="en-IN" sz="2400" b="1" dirty="0">
                <a:solidFill>
                  <a:srgbClr val="292929"/>
                </a:solidFill>
                <a:effectLst/>
                <a:latin typeface="Times New Roman" panose="02020603050405020304" pitchFamily="18" charset="0"/>
                <a:ea typeface="Times New Roman" panose="02020603050405020304" pitchFamily="18" charset="0"/>
              </a:rPr>
              <a:t>REFERENCES  </a:t>
            </a:r>
            <a:endParaRPr lang="en-IN" b="1" dirty="0">
              <a:solidFill>
                <a:srgbClr val="292929"/>
              </a:solidFill>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133728A2-AFB2-6DB0-3EE9-29E81E95F5FB}"/>
              </a:ext>
            </a:extLst>
          </p:cNvPr>
          <p:cNvSpPr txBox="1"/>
          <p:nvPr/>
        </p:nvSpPr>
        <p:spPr>
          <a:xfrm>
            <a:off x="259672" y="2047613"/>
            <a:ext cx="11672656" cy="4147033"/>
          </a:xfrm>
          <a:prstGeom prst="rect">
            <a:avLst/>
          </a:prstGeom>
          <a:noFill/>
        </p:spPr>
        <p:txBody>
          <a:bodyPr wrap="square">
            <a:spAutoFit/>
          </a:bodyPr>
          <a:lstStyle/>
          <a:p>
            <a:pPr marR="158750" algn="just">
              <a:lnSpc>
                <a:spcPct val="107000"/>
              </a:lnSpc>
              <a:spcAft>
                <a:spcPts val="800"/>
              </a:spcAft>
              <a:tabLst>
                <a:tab pos="6301105" algn="l"/>
              </a:tabLst>
            </a:pPr>
            <a:r>
              <a:rPr lang="en-IN" sz="1800" dirty="0">
                <a:solidFill>
                  <a:srgbClr val="000000"/>
                </a:solidFill>
                <a:effectLst/>
                <a:latin typeface="Times New Roman" panose="02020603050405020304" pitchFamily="18" charset="0"/>
                <a:ea typeface="Calibri" panose="020F0502020204030204" pitchFamily="34" charset="0"/>
              </a:rPr>
              <a:t>[1] Pang, Bo, and Lillian Lee.” Opinion mining and sentiment analysis.” Foundations and trends in information retrieval 2.1-2 (2008): 1-135. </a:t>
            </a:r>
            <a:endParaRPr lang="en-IN" sz="1200" dirty="0">
              <a:solidFill>
                <a:srgbClr val="000000"/>
              </a:solidFill>
              <a:effectLst/>
              <a:latin typeface="Calibri" panose="020F0502020204030204" pitchFamily="34" charset="0"/>
              <a:ea typeface="Calibri" panose="020F0502020204030204" pitchFamily="34" charset="0"/>
            </a:endParaRPr>
          </a:p>
          <a:p>
            <a:pPr marR="158750" algn="just">
              <a:lnSpc>
                <a:spcPct val="107000"/>
              </a:lnSpc>
              <a:spcAft>
                <a:spcPts val="800"/>
              </a:spcAft>
              <a:tabLst>
                <a:tab pos="6301105" algn="l"/>
              </a:tabLst>
            </a:pPr>
            <a:r>
              <a:rPr lang="en-IN" sz="1800" dirty="0">
                <a:solidFill>
                  <a:srgbClr val="000000"/>
                </a:solidFill>
                <a:effectLst/>
                <a:latin typeface="Times New Roman" panose="02020603050405020304" pitchFamily="18" charset="0"/>
                <a:ea typeface="Calibri" panose="020F0502020204030204" pitchFamily="34" charset="0"/>
              </a:rPr>
              <a:t>[2] Lam, Savio LY, and </a:t>
            </a:r>
            <a:r>
              <a:rPr lang="en-IN" sz="1800" dirty="0" err="1">
                <a:solidFill>
                  <a:srgbClr val="000000"/>
                </a:solidFill>
                <a:effectLst/>
                <a:latin typeface="Times New Roman" panose="02020603050405020304" pitchFamily="18" charset="0"/>
                <a:ea typeface="Calibri" panose="020F0502020204030204" pitchFamily="34" charset="0"/>
              </a:rPr>
              <a:t>Dik</a:t>
            </a:r>
            <a:r>
              <a:rPr lang="en-IN" sz="1800" dirty="0">
                <a:solidFill>
                  <a:srgbClr val="000000"/>
                </a:solidFill>
                <a:effectLst/>
                <a:latin typeface="Times New Roman" panose="02020603050405020304" pitchFamily="18" charset="0"/>
                <a:ea typeface="Calibri" panose="020F0502020204030204" pitchFamily="34" charset="0"/>
              </a:rPr>
              <a:t> </a:t>
            </a:r>
            <a:r>
              <a:rPr lang="en-IN" sz="1800" dirty="0" err="1">
                <a:solidFill>
                  <a:srgbClr val="000000"/>
                </a:solidFill>
                <a:effectLst/>
                <a:latin typeface="Times New Roman" panose="02020603050405020304" pitchFamily="18" charset="0"/>
                <a:ea typeface="Calibri" panose="020F0502020204030204" pitchFamily="34" charset="0"/>
              </a:rPr>
              <a:t>Lun</a:t>
            </a:r>
            <a:r>
              <a:rPr lang="en-IN" sz="1800" dirty="0">
                <a:solidFill>
                  <a:srgbClr val="000000"/>
                </a:solidFill>
                <a:effectLst/>
                <a:latin typeface="Times New Roman" panose="02020603050405020304" pitchFamily="18" charset="0"/>
                <a:ea typeface="Calibri" panose="020F0502020204030204" pitchFamily="34" charset="0"/>
              </a:rPr>
              <a:t> Lee.” Feature reduction for neural network-based text categorization.” Database Systems for Advanced Applications, 1999. Proceedings., 6th International Conference on. IEEE, 1999. </a:t>
            </a:r>
            <a:endParaRPr lang="en-IN" sz="1200" dirty="0">
              <a:solidFill>
                <a:srgbClr val="000000"/>
              </a:solidFill>
              <a:effectLst/>
              <a:latin typeface="Calibri" panose="020F0502020204030204" pitchFamily="34" charset="0"/>
              <a:ea typeface="Calibri" panose="020F0502020204030204" pitchFamily="34" charset="0"/>
            </a:endParaRPr>
          </a:p>
          <a:p>
            <a:pPr marR="158750" algn="just">
              <a:lnSpc>
                <a:spcPct val="107000"/>
              </a:lnSpc>
              <a:spcAft>
                <a:spcPts val="800"/>
              </a:spcAft>
              <a:tabLst>
                <a:tab pos="6301105" algn="l"/>
              </a:tabLst>
            </a:pPr>
            <a:r>
              <a:rPr lang="en-IN" sz="1800" dirty="0">
                <a:solidFill>
                  <a:srgbClr val="000000"/>
                </a:solidFill>
                <a:effectLst/>
                <a:latin typeface="Times New Roman" panose="02020603050405020304" pitchFamily="18" charset="0"/>
                <a:ea typeface="Calibri" panose="020F0502020204030204" pitchFamily="34" charset="0"/>
              </a:rPr>
              <a:t>[3] </a:t>
            </a:r>
            <a:r>
              <a:rPr lang="en-IN" sz="1800" dirty="0" err="1">
                <a:solidFill>
                  <a:srgbClr val="000000"/>
                </a:solidFill>
                <a:effectLst/>
                <a:latin typeface="Times New Roman" panose="02020603050405020304" pitchFamily="18" charset="0"/>
                <a:ea typeface="Calibri" panose="020F0502020204030204" pitchFamily="34" charset="0"/>
              </a:rPr>
              <a:t>Sundermeyer</a:t>
            </a:r>
            <a:r>
              <a:rPr lang="en-IN" sz="1800" dirty="0">
                <a:solidFill>
                  <a:srgbClr val="000000"/>
                </a:solidFill>
                <a:effectLst/>
                <a:latin typeface="Times New Roman" panose="02020603050405020304" pitchFamily="18" charset="0"/>
                <a:ea typeface="Calibri" panose="020F0502020204030204" pitchFamily="34" charset="0"/>
              </a:rPr>
              <a:t>, Martin, Ralf </a:t>
            </a:r>
            <a:r>
              <a:rPr lang="en-IN" sz="1800" dirty="0" err="1">
                <a:solidFill>
                  <a:srgbClr val="000000"/>
                </a:solidFill>
                <a:effectLst/>
                <a:latin typeface="Times New Roman" panose="02020603050405020304" pitchFamily="18" charset="0"/>
                <a:ea typeface="Calibri" panose="020F0502020204030204" pitchFamily="34" charset="0"/>
              </a:rPr>
              <a:t>Schlter</a:t>
            </a:r>
            <a:r>
              <a:rPr lang="en-IN" sz="1800" dirty="0">
                <a:solidFill>
                  <a:srgbClr val="000000"/>
                </a:solidFill>
                <a:effectLst/>
                <a:latin typeface="Times New Roman" panose="02020603050405020304" pitchFamily="18" charset="0"/>
                <a:ea typeface="Calibri" panose="020F0502020204030204" pitchFamily="34" charset="0"/>
              </a:rPr>
              <a:t>, and Hermann Ney.” LSTM Neural Networks for Language </a:t>
            </a:r>
            <a:r>
              <a:rPr lang="en-IN" sz="1800" dirty="0" err="1">
                <a:solidFill>
                  <a:srgbClr val="000000"/>
                </a:solidFill>
                <a:effectLst/>
                <a:latin typeface="Times New Roman" panose="02020603050405020304" pitchFamily="18" charset="0"/>
                <a:ea typeface="Calibri" panose="020F0502020204030204" pitchFamily="34" charset="0"/>
              </a:rPr>
              <a:t>Modeling</a:t>
            </a:r>
            <a:r>
              <a:rPr lang="en-IN" sz="1800" dirty="0">
                <a:solidFill>
                  <a:srgbClr val="000000"/>
                </a:solidFill>
                <a:effectLst/>
                <a:latin typeface="Times New Roman" panose="02020603050405020304" pitchFamily="18" charset="0"/>
                <a:ea typeface="Calibri" panose="020F0502020204030204" pitchFamily="34" charset="0"/>
              </a:rPr>
              <a:t>.” INTERSPEECH. 2012. </a:t>
            </a:r>
            <a:endParaRPr lang="en-IN" sz="1200" dirty="0">
              <a:solidFill>
                <a:srgbClr val="000000"/>
              </a:solidFill>
              <a:effectLst/>
              <a:latin typeface="Calibri" panose="020F0502020204030204" pitchFamily="34" charset="0"/>
              <a:ea typeface="Calibri" panose="020F0502020204030204" pitchFamily="34" charset="0"/>
            </a:endParaRPr>
          </a:p>
          <a:p>
            <a:pPr marR="158750" algn="just">
              <a:lnSpc>
                <a:spcPct val="107000"/>
              </a:lnSpc>
              <a:spcAft>
                <a:spcPts val="800"/>
              </a:spcAft>
              <a:tabLst>
                <a:tab pos="6301105" algn="l"/>
              </a:tabLst>
            </a:pPr>
            <a:r>
              <a:rPr lang="en-IN" sz="1800" dirty="0">
                <a:solidFill>
                  <a:srgbClr val="000000"/>
                </a:solidFill>
                <a:effectLst/>
                <a:latin typeface="Times New Roman" panose="02020603050405020304" pitchFamily="18" charset="0"/>
                <a:ea typeface="Calibri" panose="020F0502020204030204" pitchFamily="34" charset="0"/>
              </a:rPr>
              <a:t>[4] Schafer, J. Ben, et al.” Collaborative filtering recommender systems.” The adaptive web. Springer Berlin Heidelberg, 2007. 291-324. </a:t>
            </a:r>
            <a:endParaRPr lang="en-IN" sz="1200" dirty="0">
              <a:solidFill>
                <a:srgbClr val="000000"/>
              </a:solidFill>
              <a:effectLst/>
              <a:latin typeface="Calibri" panose="020F0502020204030204" pitchFamily="34" charset="0"/>
              <a:ea typeface="Calibri" panose="020F0502020204030204" pitchFamily="34" charset="0"/>
            </a:endParaRPr>
          </a:p>
          <a:p>
            <a:pPr marR="158750" algn="just">
              <a:lnSpc>
                <a:spcPct val="107000"/>
              </a:lnSpc>
              <a:spcAft>
                <a:spcPts val="800"/>
              </a:spcAft>
              <a:tabLst>
                <a:tab pos="6301105" algn="l"/>
              </a:tabLst>
            </a:pPr>
            <a:r>
              <a:rPr lang="en-IN" sz="1800" dirty="0">
                <a:solidFill>
                  <a:srgbClr val="000000"/>
                </a:solidFill>
                <a:effectLst/>
                <a:latin typeface="Times New Roman" panose="02020603050405020304" pitchFamily="18" charset="0"/>
                <a:ea typeface="Calibri" panose="020F0502020204030204" pitchFamily="34" charset="0"/>
              </a:rPr>
              <a:t>[5] Lops, Pasquale, Marco De </a:t>
            </a:r>
            <a:r>
              <a:rPr lang="en-IN" sz="1800" dirty="0" err="1">
                <a:solidFill>
                  <a:srgbClr val="000000"/>
                </a:solidFill>
                <a:effectLst/>
                <a:latin typeface="Times New Roman" panose="02020603050405020304" pitchFamily="18" charset="0"/>
                <a:ea typeface="Calibri" panose="020F0502020204030204" pitchFamily="34" charset="0"/>
              </a:rPr>
              <a:t>Gemmis</a:t>
            </a:r>
            <a:r>
              <a:rPr lang="en-IN" sz="1800" dirty="0">
                <a:solidFill>
                  <a:srgbClr val="000000"/>
                </a:solidFill>
                <a:effectLst/>
                <a:latin typeface="Times New Roman" panose="02020603050405020304" pitchFamily="18" charset="0"/>
                <a:ea typeface="Calibri" panose="020F0502020204030204" pitchFamily="34" charset="0"/>
              </a:rPr>
              <a:t>, and Giovanni Semeraro. ” Content-based recommender systems: State of the art and trends.” Recommender systems handbook. Springer US, 2011. 73-105. </a:t>
            </a:r>
            <a:endParaRPr lang="en-IN" sz="1200" dirty="0">
              <a:solidFill>
                <a:srgbClr val="000000"/>
              </a:solidFill>
              <a:effectLst/>
              <a:latin typeface="Calibri" panose="020F0502020204030204" pitchFamily="34" charset="0"/>
              <a:ea typeface="Calibri" panose="020F0502020204030204" pitchFamily="34" charset="0"/>
            </a:endParaRPr>
          </a:p>
          <a:p>
            <a:pPr marR="158750" algn="just">
              <a:lnSpc>
                <a:spcPct val="107000"/>
              </a:lnSpc>
              <a:spcAft>
                <a:spcPts val="800"/>
              </a:spcAft>
              <a:tabLst>
                <a:tab pos="6301105" algn="l"/>
              </a:tabLst>
            </a:pPr>
            <a:r>
              <a:rPr lang="en-IN" sz="1800" dirty="0">
                <a:solidFill>
                  <a:srgbClr val="000000"/>
                </a:solidFill>
                <a:effectLst/>
                <a:latin typeface="Times New Roman" panose="02020603050405020304" pitchFamily="18" charset="0"/>
                <a:ea typeface="Calibri" panose="020F0502020204030204" pitchFamily="34" charset="0"/>
              </a:rPr>
              <a:t>[6] </a:t>
            </a:r>
            <a:r>
              <a:rPr lang="en-IN" sz="1800" dirty="0" err="1">
                <a:solidFill>
                  <a:srgbClr val="000000"/>
                </a:solidFill>
                <a:effectLst/>
                <a:latin typeface="Times New Roman" panose="02020603050405020304" pitchFamily="18" charset="0"/>
                <a:ea typeface="Calibri" panose="020F0502020204030204" pitchFamily="34" charset="0"/>
              </a:rPr>
              <a:t>Koren</a:t>
            </a:r>
            <a:r>
              <a:rPr lang="en-IN" sz="1800" dirty="0">
                <a:solidFill>
                  <a:srgbClr val="000000"/>
                </a:solidFill>
                <a:effectLst/>
                <a:latin typeface="Times New Roman" panose="02020603050405020304" pitchFamily="18" charset="0"/>
                <a:ea typeface="Calibri" panose="020F0502020204030204" pitchFamily="34" charset="0"/>
              </a:rPr>
              <a:t>, Yehuda, Robert Bell, and Chris </a:t>
            </a:r>
            <a:r>
              <a:rPr lang="en-IN" sz="1800" dirty="0" err="1">
                <a:solidFill>
                  <a:srgbClr val="000000"/>
                </a:solidFill>
                <a:effectLst/>
                <a:latin typeface="Times New Roman" panose="02020603050405020304" pitchFamily="18" charset="0"/>
                <a:ea typeface="Calibri" panose="020F0502020204030204" pitchFamily="34" charset="0"/>
              </a:rPr>
              <a:t>Volinsky</a:t>
            </a:r>
            <a:r>
              <a:rPr lang="en-IN" sz="1800" dirty="0">
                <a:solidFill>
                  <a:srgbClr val="000000"/>
                </a:solidFill>
                <a:effectLst/>
                <a:latin typeface="Times New Roman" panose="02020603050405020304" pitchFamily="18" charset="0"/>
                <a:ea typeface="Calibri" panose="020F0502020204030204" pitchFamily="34" charset="0"/>
              </a:rPr>
              <a:t>. ” Matrix factorization techniques for recommender systems.” Computer 8 (2009): 30-37. </a:t>
            </a:r>
            <a:endParaRPr lang="en-IN" sz="12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813147370"/>
      </p:ext>
    </p:extLst>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6" name="Picture Placeholder 5"/>
          <p:cNvPicPr>
            <a:picLocks noChangeAspect="1" noGrp="1"/>
          </p:cNvPicPr>
          <p:nvPr>
            <p:ph idx="11" sz="quarter" type="pic"/>
          </p:nvPr>
        </p:nvPicPr>
        <p:blipFill rotWithShape="1">
          <a:blip cstate="print" r:embed="rId2">
            <a:extLst>
              <a:ext uri="{BEBA8EAE-BF5A-486C-A8C5-ECC9F3942E4B}">
                <a14:imgProps xmlns:a14="http://schemas.microsoft.com/office/drawing/2010/main">
                  <a14:imgLayer r:embed="rId3">
                    <a14:imgEffect>
                      <a14:sharpenSoften amount="25000"/>
                    </a14:imgEffect>
                    <a14:imgEffect>
                      <a14:colorTemperature colorTemp="5900"/>
                    </a14:imgEffect>
                    <a14:imgEffect>
                      <a14:brightnessContrast contrast="20000"/>
                    </a14:imgEffect>
                  </a14:imgLayer>
                </a14:imgProps>
              </a:ext>
              <a:ext uri="{28A0092B-C50C-407E-A947-70E740481C1C}">
                <a14:useLocalDpi xmlns:a14="http://schemas.microsoft.com/office/drawing/2010/main" val="0"/>
              </a:ext>
            </a:extLst>
          </a:blip>
          <a:srcRect b="4" l="-180" r="76" t="67"/>
          <a:stretch/>
        </p:blipFill>
        <p:spPr/>
      </p:pic>
      <p:pic>
        <p:nvPicPr>
          <p:cNvPr id="5" name="Picture Placeholder 4"/>
          <p:cNvPicPr>
            <a:picLocks noChangeAspect="1" noGrp="1"/>
          </p:cNvPicPr>
          <p:nvPr>
            <p:ph idx="12" sz="quarter" type="pic"/>
          </p:nvPr>
        </p:nvPicPr>
        <p:blipFill rotWithShape="1">
          <a:blip cstate="print" r:embed="rId4">
            <a:extLst>
              <a:ext uri="{BEBA8EAE-BF5A-486C-A8C5-ECC9F3942E4B}">
                <a14:imgProps xmlns:a14="http://schemas.microsoft.com/office/drawing/2010/main">
                  <a14:imgLayer r:embed="rId5">
                    <a14:imgEffect>
                      <a14:sharpenSoften amount="25000"/>
                    </a14:imgEffect>
                    <a14:imgEffect>
                      <a14:colorTemperature colorTemp="5900"/>
                    </a14:imgEffect>
                    <a14:imgEffect>
                      <a14:brightnessContrast contrast="20000"/>
                    </a14:imgEffect>
                  </a14:imgLayer>
                </a14:imgProps>
              </a:ext>
              <a:ext uri="{28A0092B-C50C-407E-A947-70E740481C1C}">
                <a14:useLocalDpi xmlns:a14="http://schemas.microsoft.com/office/drawing/2010/main" val="0"/>
              </a:ext>
            </a:extLst>
          </a:blip>
          <a:srcRect l="90" r="102"/>
          <a:stretch/>
        </p:blipFill>
        <p:spPr/>
      </p:pic>
      <p:sp>
        <p:nvSpPr>
          <p:cNvPr id="9" name="Text Placeholder 2"/>
          <p:cNvSpPr txBox="1">
            <a:spLocks/>
          </p:cNvSpPr>
          <p:nvPr/>
        </p:nvSpPr>
        <p:spPr>
          <a:xfrm>
            <a:off x="1240341" y="1074198"/>
            <a:ext cx="3411557" cy="1047565"/>
          </a:xfrm>
          <a:prstGeom prst="rect">
            <a:avLst/>
          </a:prstGeom>
        </p:spPr>
        <p:txBody>
          <a:bodyPr anchor="ctr" bIns="45720" lIns="91440" rIns="91440" rtlCol="0" tIns="45720" vert="horz">
            <a:noAutofit/>
          </a:bodyPr>
          <a:lst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a:pPr algn="ctr" indent="0" marL="0">
              <a:buNone/>
            </a:pPr>
            <a:r>
              <a:rPr b="1" dirty="0" lang="en-US" sz="5400">
                <a:solidFill>
                  <a:srgbClr val="FFCD2F"/>
                </a:solidFill>
                <a:latin charset="0" pitchFamily="50" typeface="Jalitta"/>
                <a:ea charset="0" panose="020F0502020204030203" pitchFamily="34" typeface="Lato Black"/>
                <a:cs charset="0" pitchFamily="2" typeface="Sun Valley - Demo"/>
              </a:rPr>
              <a:t>ABSTRACT</a:t>
            </a:r>
          </a:p>
        </p:txBody>
      </p:sp>
      <p:sp>
        <p:nvSpPr>
          <p:cNvPr id="10" name="TextBox 9"/>
          <p:cNvSpPr txBox="1"/>
          <p:nvPr/>
        </p:nvSpPr>
        <p:spPr>
          <a:xfrm flipH="1">
            <a:off x="513804" y="2050742"/>
            <a:ext cx="4310746" cy="2606867"/>
          </a:xfrm>
          <a:prstGeom prst="rect">
            <a:avLst/>
          </a:prstGeom>
          <a:noFill/>
        </p:spPr>
        <p:txBody>
          <a:bodyPr rtlCol="0" wrap="square">
            <a:spAutoFit/>
          </a:bodyPr>
          <a:lstStyle/>
          <a:p>
            <a:pPr algn="ctr">
              <a:lnSpc>
                <a:spcPct val="150000"/>
              </a:lnSpc>
            </a:pPr>
            <a:r>
              <a:rPr dirty="0" lang="en-US" sz="1000">
                <a:solidFill>
                  <a:schemeClr val="tx1">
                    <a:lumMod val="75000"/>
                    <a:lumOff val="25000"/>
                  </a:schemeClr>
                </a:solidFill>
                <a:latin charset="0" panose="020B0606030504020204" pitchFamily="34" typeface="Open Sans"/>
                <a:ea charset="0" panose="020B0606030504020204" pitchFamily="34" typeface="Open Sans"/>
                <a:cs charset="0" panose="020B0606030504020204" pitchFamily="34" typeface="Open Sans"/>
              </a:rPr>
              <a:t>Amazon sells lots of products worldwide and it plays a vital role in our life. now we are analyzing more on their food products. Considering that everyone has different purchase profile, a recommendation system is required to help and give a personalized suggestion products based on the user's preferences. In recent years, consumer interest in shopping online is increased globally with a focus on home delivery. We have data filled with reviews and the ingredients of food. We are trying out content based, popularity based, collaborative based filtering and SVM methods and we are finding out the best and their performances. We will be making the model using the reviews of the people who purchased past and their reviews.</a:t>
            </a:r>
          </a:p>
        </p:txBody>
      </p:sp>
    </p:spTree>
    <p:extLst>
      <p:ext uri="{BB962C8B-B14F-4D97-AF65-F5344CB8AC3E}">
        <p14:creationId xmlns:p14="http://schemas.microsoft.com/office/powerpoint/2010/main" val="625431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4601734-E436-6957-C2AB-6B217D0747AC}"/>
              </a:ext>
            </a:extLst>
          </p:cNvPr>
          <p:cNvSpPr txBox="1"/>
          <p:nvPr/>
        </p:nvSpPr>
        <p:spPr>
          <a:xfrm>
            <a:off x="195310" y="312506"/>
            <a:ext cx="11647502" cy="6232988"/>
          </a:xfrm>
          <a:prstGeom prst="rect">
            <a:avLst/>
          </a:prstGeom>
          <a:noFill/>
        </p:spPr>
        <p:txBody>
          <a:bodyPr wrap="square">
            <a:spAutoFit/>
          </a:bodyPr>
          <a:lstStyle/>
          <a:p>
            <a:pPr marR="158750" algn="just">
              <a:lnSpc>
                <a:spcPct val="107000"/>
              </a:lnSpc>
              <a:spcAft>
                <a:spcPts val="800"/>
              </a:spcAft>
              <a:tabLst>
                <a:tab pos="6301105" algn="l"/>
              </a:tabLst>
            </a:pPr>
            <a:r>
              <a:rPr lang="en-IN" sz="1800" dirty="0">
                <a:solidFill>
                  <a:srgbClr val="000000"/>
                </a:solidFill>
                <a:effectLst/>
                <a:latin typeface="Times New Roman" panose="02020603050405020304" pitchFamily="18" charset="0"/>
                <a:ea typeface="Calibri" panose="020F0502020204030204" pitchFamily="34" charset="0"/>
              </a:rPr>
              <a:t>[7] Van den Oord, Aaron, Sander Dieleman, and Benjamin </a:t>
            </a:r>
            <a:r>
              <a:rPr lang="en-IN" sz="1800" dirty="0" err="1">
                <a:solidFill>
                  <a:srgbClr val="000000"/>
                </a:solidFill>
                <a:effectLst/>
                <a:latin typeface="Times New Roman" panose="02020603050405020304" pitchFamily="18" charset="0"/>
                <a:ea typeface="Calibri" panose="020F0502020204030204" pitchFamily="34" charset="0"/>
              </a:rPr>
              <a:t>Schrauwen</a:t>
            </a:r>
            <a:r>
              <a:rPr lang="en-IN" sz="1800" dirty="0">
                <a:solidFill>
                  <a:srgbClr val="000000"/>
                </a:solidFill>
                <a:effectLst/>
                <a:latin typeface="Times New Roman" panose="02020603050405020304" pitchFamily="18" charset="0"/>
                <a:ea typeface="Calibri" panose="020F0502020204030204" pitchFamily="34" charset="0"/>
              </a:rPr>
              <a:t>. ” Deep </a:t>
            </a:r>
            <a:r>
              <a:rPr lang="en-IN" sz="1800" dirty="0" err="1">
                <a:solidFill>
                  <a:srgbClr val="000000"/>
                </a:solidFill>
                <a:effectLst/>
                <a:latin typeface="Times New Roman" panose="02020603050405020304" pitchFamily="18" charset="0"/>
                <a:ea typeface="Calibri" panose="020F0502020204030204" pitchFamily="34" charset="0"/>
              </a:rPr>
              <a:t>contentbased</a:t>
            </a:r>
            <a:r>
              <a:rPr lang="en-IN" sz="1800" dirty="0">
                <a:solidFill>
                  <a:srgbClr val="000000"/>
                </a:solidFill>
                <a:effectLst/>
                <a:latin typeface="Times New Roman" panose="02020603050405020304" pitchFamily="18" charset="0"/>
                <a:ea typeface="Calibri" panose="020F0502020204030204" pitchFamily="34" charset="0"/>
              </a:rPr>
              <a:t> music recommendation.” Advances in Neural Information Processing Systems. 2013. </a:t>
            </a:r>
            <a:endParaRPr lang="en-IN" sz="1200" dirty="0">
              <a:solidFill>
                <a:srgbClr val="000000"/>
              </a:solidFill>
              <a:effectLst/>
              <a:latin typeface="Calibri" panose="020F0502020204030204" pitchFamily="34" charset="0"/>
              <a:ea typeface="Calibri" panose="020F0502020204030204" pitchFamily="34" charset="0"/>
            </a:endParaRPr>
          </a:p>
          <a:p>
            <a:pPr marR="158750" algn="just">
              <a:lnSpc>
                <a:spcPct val="107000"/>
              </a:lnSpc>
              <a:spcAft>
                <a:spcPts val="800"/>
              </a:spcAft>
              <a:tabLst>
                <a:tab pos="6301105" algn="l"/>
              </a:tabLst>
            </a:pPr>
            <a:r>
              <a:rPr lang="en-IN" sz="1800" dirty="0">
                <a:solidFill>
                  <a:srgbClr val="000000"/>
                </a:solidFill>
                <a:effectLst/>
                <a:latin typeface="Times New Roman" panose="02020603050405020304" pitchFamily="18" charset="0"/>
                <a:ea typeface="Calibri" panose="020F0502020204030204" pitchFamily="34" charset="0"/>
              </a:rPr>
              <a:t>[8] Pennington, J., </a:t>
            </a:r>
            <a:r>
              <a:rPr lang="en-IN" sz="1800" dirty="0" err="1">
                <a:solidFill>
                  <a:srgbClr val="000000"/>
                </a:solidFill>
                <a:effectLst/>
                <a:latin typeface="Times New Roman" panose="02020603050405020304" pitchFamily="18" charset="0"/>
                <a:ea typeface="Calibri" panose="020F0502020204030204" pitchFamily="34" charset="0"/>
              </a:rPr>
              <a:t>Socher</a:t>
            </a:r>
            <a:r>
              <a:rPr lang="en-IN" sz="1800" dirty="0">
                <a:solidFill>
                  <a:srgbClr val="000000"/>
                </a:solidFill>
                <a:effectLst/>
                <a:latin typeface="Times New Roman" panose="02020603050405020304" pitchFamily="18" charset="0"/>
                <a:ea typeface="Calibri" panose="020F0502020204030204" pitchFamily="34" charset="0"/>
              </a:rPr>
              <a:t>, R., &amp; Manning, C. D. (2014, October). Glove: Global Vectors for Word Representation. In EMNLP (Vol. 14, pp. 1532-1543). </a:t>
            </a:r>
            <a:endParaRPr lang="en-IN" sz="1200" dirty="0">
              <a:solidFill>
                <a:srgbClr val="000000"/>
              </a:solidFill>
              <a:effectLst/>
              <a:latin typeface="Calibri" panose="020F0502020204030204" pitchFamily="34" charset="0"/>
              <a:ea typeface="Calibri" panose="020F0502020204030204" pitchFamily="34" charset="0"/>
            </a:endParaRPr>
          </a:p>
          <a:p>
            <a:pPr marR="158750" algn="just">
              <a:lnSpc>
                <a:spcPct val="107000"/>
              </a:lnSpc>
              <a:spcAft>
                <a:spcPts val="800"/>
              </a:spcAft>
              <a:tabLst>
                <a:tab pos="6301105" algn="l"/>
              </a:tabLst>
            </a:pPr>
            <a:r>
              <a:rPr lang="en-IN" sz="1800" dirty="0">
                <a:solidFill>
                  <a:srgbClr val="000000"/>
                </a:solidFill>
                <a:effectLst/>
                <a:latin typeface="Times New Roman" panose="02020603050405020304" pitchFamily="18" charset="0"/>
                <a:ea typeface="Calibri" panose="020F0502020204030204" pitchFamily="34" charset="0"/>
              </a:rPr>
              <a:t>[9] Christopher </a:t>
            </a:r>
            <a:r>
              <a:rPr lang="en-IN" sz="1800" dirty="0" err="1">
                <a:solidFill>
                  <a:srgbClr val="000000"/>
                </a:solidFill>
                <a:effectLst/>
                <a:latin typeface="Times New Roman" panose="02020603050405020304" pitchFamily="18" charset="0"/>
                <a:ea typeface="Calibri" panose="020F0502020204030204" pitchFamily="34" charset="0"/>
              </a:rPr>
              <a:t>Olah</a:t>
            </a:r>
            <a:r>
              <a:rPr lang="en-IN" sz="1800" dirty="0">
                <a:solidFill>
                  <a:srgbClr val="000000"/>
                </a:solidFill>
                <a:effectLst/>
                <a:latin typeface="Times New Roman" panose="02020603050405020304" pitchFamily="18" charset="0"/>
                <a:ea typeface="Calibri" panose="020F0502020204030204" pitchFamily="34" charset="0"/>
              </a:rPr>
              <a:t>, Understanding LSTM Networks, retrieved from http://colah.github.io/posts/2015-08- Understanding-LSTMs/ </a:t>
            </a:r>
            <a:endParaRPr lang="en-IN" sz="1200" dirty="0">
              <a:solidFill>
                <a:srgbClr val="000000"/>
              </a:solidFill>
              <a:effectLst/>
              <a:latin typeface="Calibri" panose="020F0502020204030204" pitchFamily="34" charset="0"/>
              <a:ea typeface="Calibri" panose="020F0502020204030204" pitchFamily="34" charset="0"/>
            </a:endParaRPr>
          </a:p>
          <a:p>
            <a:pPr marR="158750" algn="just">
              <a:lnSpc>
                <a:spcPct val="107000"/>
              </a:lnSpc>
              <a:spcAft>
                <a:spcPts val="800"/>
              </a:spcAft>
              <a:tabLst>
                <a:tab pos="6301105" algn="l"/>
              </a:tabLst>
            </a:pPr>
            <a:r>
              <a:rPr lang="en-IN" sz="1800" dirty="0">
                <a:solidFill>
                  <a:srgbClr val="000000"/>
                </a:solidFill>
                <a:effectLst/>
                <a:latin typeface="Times New Roman" panose="02020603050405020304" pitchFamily="18" charset="0"/>
                <a:ea typeface="Calibri" panose="020F0502020204030204" pitchFamily="34" charset="0"/>
              </a:rPr>
              <a:t>[10] </a:t>
            </a:r>
            <a:r>
              <a:rPr lang="en-IN" sz="1800" dirty="0" err="1">
                <a:solidFill>
                  <a:srgbClr val="000000"/>
                </a:solidFill>
                <a:effectLst/>
                <a:latin typeface="Times New Roman" panose="02020603050405020304" pitchFamily="18" charset="0"/>
                <a:ea typeface="Calibri" panose="020F0502020204030204" pitchFamily="34" charset="0"/>
              </a:rPr>
              <a:t>Hidasi</a:t>
            </a:r>
            <a:r>
              <a:rPr lang="en-IN" sz="1800" dirty="0">
                <a:solidFill>
                  <a:srgbClr val="000000"/>
                </a:solidFill>
                <a:effectLst/>
                <a:latin typeface="Times New Roman" panose="02020603050405020304" pitchFamily="18" charset="0"/>
                <a:ea typeface="Calibri" panose="020F0502020204030204" pitchFamily="34" charset="0"/>
              </a:rPr>
              <a:t>, B., </a:t>
            </a:r>
            <a:r>
              <a:rPr lang="en-IN" sz="1800" dirty="0" err="1">
                <a:solidFill>
                  <a:srgbClr val="000000"/>
                </a:solidFill>
                <a:effectLst/>
                <a:latin typeface="Times New Roman" panose="02020603050405020304" pitchFamily="18" charset="0"/>
                <a:ea typeface="Calibri" panose="020F0502020204030204" pitchFamily="34" charset="0"/>
              </a:rPr>
              <a:t>Karatzoglou</a:t>
            </a:r>
            <a:r>
              <a:rPr lang="en-IN" sz="1800" dirty="0">
                <a:solidFill>
                  <a:srgbClr val="000000"/>
                </a:solidFill>
                <a:effectLst/>
                <a:latin typeface="Times New Roman" panose="02020603050405020304" pitchFamily="18" charset="0"/>
                <a:ea typeface="Calibri" panose="020F0502020204030204" pitchFamily="34" charset="0"/>
              </a:rPr>
              <a:t>, A., </a:t>
            </a:r>
            <a:r>
              <a:rPr lang="en-IN" sz="1800" dirty="0" err="1">
                <a:solidFill>
                  <a:srgbClr val="000000"/>
                </a:solidFill>
                <a:effectLst/>
                <a:latin typeface="Times New Roman" panose="02020603050405020304" pitchFamily="18" charset="0"/>
                <a:ea typeface="Calibri" panose="020F0502020204030204" pitchFamily="34" charset="0"/>
              </a:rPr>
              <a:t>Baltrunas</a:t>
            </a:r>
            <a:r>
              <a:rPr lang="en-IN" sz="1800" dirty="0">
                <a:solidFill>
                  <a:srgbClr val="000000"/>
                </a:solidFill>
                <a:effectLst/>
                <a:latin typeface="Times New Roman" panose="02020603050405020304" pitchFamily="18" charset="0"/>
                <a:ea typeface="Calibri" panose="020F0502020204030204" pitchFamily="34" charset="0"/>
              </a:rPr>
              <a:t>, L., &amp; </a:t>
            </a:r>
            <a:r>
              <a:rPr lang="en-IN" sz="1800" dirty="0" err="1">
                <a:solidFill>
                  <a:srgbClr val="000000"/>
                </a:solidFill>
                <a:effectLst/>
                <a:latin typeface="Times New Roman" panose="02020603050405020304" pitchFamily="18" charset="0"/>
                <a:ea typeface="Calibri" panose="020F0502020204030204" pitchFamily="34" charset="0"/>
              </a:rPr>
              <a:t>Tikk</a:t>
            </a:r>
            <a:r>
              <a:rPr lang="en-IN" sz="1800" dirty="0">
                <a:solidFill>
                  <a:srgbClr val="000000"/>
                </a:solidFill>
                <a:effectLst/>
                <a:latin typeface="Times New Roman" panose="02020603050405020304" pitchFamily="18" charset="0"/>
                <a:ea typeface="Calibri" panose="020F0502020204030204" pitchFamily="34" charset="0"/>
              </a:rPr>
              <a:t>, D. (2015). Session-based Recommendations with Recurrent Neural Networks. </a:t>
            </a:r>
            <a:r>
              <a:rPr lang="en-IN" sz="1800" dirty="0" err="1">
                <a:solidFill>
                  <a:srgbClr val="000000"/>
                </a:solidFill>
                <a:effectLst/>
                <a:latin typeface="Times New Roman" panose="02020603050405020304" pitchFamily="18" charset="0"/>
                <a:ea typeface="Calibri" panose="020F0502020204030204" pitchFamily="34" charset="0"/>
              </a:rPr>
              <a:t>arXiv</a:t>
            </a:r>
            <a:r>
              <a:rPr lang="en-IN" sz="1800" dirty="0">
                <a:solidFill>
                  <a:srgbClr val="000000"/>
                </a:solidFill>
                <a:effectLst/>
                <a:latin typeface="Times New Roman" panose="02020603050405020304" pitchFamily="18" charset="0"/>
                <a:ea typeface="Calibri" panose="020F0502020204030204" pitchFamily="34" charset="0"/>
              </a:rPr>
              <a:t> preprint arXiv:1511.06939. </a:t>
            </a:r>
            <a:endParaRPr lang="en-IN" sz="1200" dirty="0">
              <a:solidFill>
                <a:srgbClr val="000000"/>
              </a:solidFill>
              <a:effectLst/>
              <a:latin typeface="Calibri" panose="020F0502020204030204" pitchFamily="34" charset="0"/>
              <a:ea typeface="Calibri" panose="020F0502020204030204" pitchFamily="34" charset="0"/>
            </a:endParaRPr>
          </a:p>
          <a:p>
            <a:pPr marR="158750" algn="just">
              <a:lnSpc>
                <a:spcPct val="107000"/>
              </a:lnSpc>
              <a:spcAft>
                <a:spcPts val="800"/>
              </a:spcAft>
              <a:tabLst>
                <a:tab pos="6301105" algn="l"/>
              </a:tabLst>
            </a:pPr>
            <a:r>
              <a:rPr lang="en-IN" sz="1800" dirty="0">
                <a:solidFill>
                  <a:srgbClr val="000000"/>
                </a:solidFill>
                <a:effectLst/>
                <a:latin typeface="Times New Roman" panose="02020603050405020304" pitchFamily="18" charset="0"/>
                <a:ea typeface="Calibri" panose="020F0502020204030204" pitchFamily="34" charset="0"/>
              </a:rPr>
              <a:t>[11] </a:t>
            </a:r>
            <a:r>
              <a:rPr lang="en-IN" sz="1800" dirty="0" err="1">
                <a:solidFill>
                  <a:srgbClr val="000000"/>
                </a:solidFill>
                <a:effectLst/>
                <a:latin typeface="Times New Roman" panose="02020603050405020304" pitchFamily="18" charset="0"/>
                <a:ea typeface="Calibri" panose="020F0502020204030204" pitchFamily="34" charset="0"/>
              </a:rPr>
              <a:t>Chellapilla</a:t>
            </a:r>
            <a:r>
              <a:rPr lang="en-IN" sz="1800" dirty="0">
                <a:solidFill>
                  <a:srgbClr val="000000"/>
                </a:solidFill>
                <a:effectLst/>
                <a:latin typeface="Times New Roman" panose="02020603050405020304" pitchFamily="18" charset="0"/>
                <a:ea typeface="Calibri" panose="020F0502020204030204" pitchFamily="34" charset="0"/>
              </a:rPr>
              <a:t>, K., Puri, S., &amp; Simard, P. (2006, October). High performance convolutional neural networks for document processing. In Tenth International Workshop on Frontiers in Handwriting Recognition. </a:t>
            </a:r>
            <a:r>
              <a:rPr lang="en-IN" sz="1800" dirty="0" err="1">
                <a:solidFill>
                  <a:srgbClr val="000000"/>
                </a:solidFill>
                <a:effectLst/>
                <a:latin typeface="Times New Roman" panose="02020603050405020304" pitchFamily="18" charset="0"/>
                <a:ea typeface="Calibri" panose="020F0502020204030204" pitchFamily="34" charset="0"/>
              </a:rPr>
              <a:t>Suvisoft</a:t>
            </a:r>
            <a:r>
              <a:rPr lang="en-IN" sz="1800" dirty="0">
                <a:solidFill>
                  <a:srgbClr val="000000"/>
                </a:solidFill>
                <a:effectLst/>
                <a:latin typeface="Times New Roman" panose="02020603050405020304" pitchFamily="18" charset="0"/>
                <a:ea typeface="Calibri" panose="020F0502020204030204" pitchFamily="34" charset="0"/>
              </a:rPr>
              <a:t>. </a:t>
            </a:r>
            <a:endParaRPr lang="en-IN" sz="1200" dirty="0">
              <a:solidFill>
                <a:srgbClr val="000000"/>
              </a:solidFill>
              <a:effectLst/>
              <a:latin typeface="Calibri" panose="020F0502020204030204" pitchFamily="34" charset="0"/>
              <a:ea typeface="Calibri" panose="020F0502020204030204" pitchFamily="34" charset="0"/>
            </a:endParaRPr>
          </a:p>
          <a:p>
            <a:pPr marR="158750" algn="just">
              <a:lnSpc>
                <a:spcPct val="107000"/>
              </a:lnSpc>
              <a:spcAft>
                <a:spcPts val="800"/>
              </a:spcAft>
              <a:tabLst>
                <a:tab pos="6301105" algn="l"/>
              </a:tabLst>
            </a:pPr>
            <a:r>
              <a:rPr lang="en-IN" sz="1800" dirty="0">
                <a:solidFill>
                  <a:srgbClr val="000000"/>
                </a:solidFill>
                <a:effectLst/>
                <a:latin typeface="Times New Roman" panose="02020603050405020304" pitchFamily="18" charset="0"/>
                <a:ea typeface="Calibri" panose="020F0502020204030204" pitchFamily="34" charset="0"/>
              </a:rPr>
              <a:t>[12] </a:t>
            </a:r>
            <a:r>
              <a:rPr lang="en-IN" sz="1800" dirty="0" err="1">
                <a:solidFill>
                  <a:srgbClr val="000000"/>
                </a:solidFill>
                <a:effectLst/>
                <a:latin typeface="Times New Roman" panose="02020603050405020304" pitchFamily="18" charset="0"/>
                <a:ea typeface="Calibri" panose="020F0502020204030204" pitchFamily="34" charset="0"/>
              </a:rPr>
              <a:t>Ioffe</a:t>
            </a:r>
            <a:r>
              <a:rPr lang="en-IN" sz="1800" dirty="0">
                <a:solidFill>
                  <a:srgbClr val="000000"/>
                </a:solidFill>
                <a:effectLst/>
                <a:latin typeface="Times New Roman" panose="02020603050405020304" pitchFamily="18" charset="0"/>
                <a:ea typeface="Calibri" panose="020F0502020204030204" pitchFamily="34" charset="0"/>
              </a:rPr>
              <a:t>, S., &amp; </a:t>
            </a:r>
            <a:r>
              <a:rPr lang="en-IN" sz="1800" dirty="0" err="1">
                <a:solidFill>
                  <a:srgbClr val="000000"/>
                </a:solidFill>
                <a:effectLst/>
                <a:latin typeface="Times New Roman" panose="02020603050405020304" pitchFamily="18" charset="0"/>
                <a:ea typeface="Calibri" panose="020F0502020204030204" pitchFamily="34" charset="0"/>
              </a:rPr>
              <a:t>Szegedy</a:t>
            </a:r>
            <a:r>
              <a:rPr lang="en-IN" sz="1800" dirty="0">
                <a:solidFill>
                  <a:srgbClr val="000000"/>
                </a:solidFill>
                <a:effectLst/>
                <a:latin typeface="Times New Roman" panose="02020603050405020304" pitchFamily="18" charset="0"/>
                <a:ea typeface="Calibri" panose="020F0502020204030204" pitchFamily="34" charset="0"/>
              </a:rPr>
              <a:t>, C. (2015). Batch normalization: Accelerating deep network training by reducing internal covariate shift. </a:t>
            </a:r>
            <a:r>
              <a:rPr lang="en-IN" sz="1800" dirty="0" err="1">
                <a:solidFill>
                  <a:srgbClr val="000000"/>
                </a:solidFill>
                <a:effectLst/>
                <a:latin typeface="Times New Roman" panose="02020603050405020304" pitchFamily="18" charset="0"/>
                <a:ea typeface="Calibri" panose="020F0502020204030204" pitchFamily="34" charset="0"/>
              </a:rPr>
              <a:t>arXiv</a:t>
            </a:r>
            <a:r>
              <a:rPr lang="en-IN" sz="1800" dirty="0">
                <a:solidFill>
                  <a:srgbClr val="000000"/>
                </a:solidFill>
                <a:effectLst/>
                <a:latin typeface="Times New Roman" panose="02020603050405020304" pitchFamily="18" charset="0"/>
                <a:ea typeface="Calibri" panose="020F0502020204030204" pitchFamily="34" charset="0"/>
              </a:rPr>
              <a:t> preprint arXiv:1502.03167. Chicago </a:t>
            </a:r>
            <a:endParaRPr lang="en-IN" sz="1200" dirty="0">
              <a:solidFill>
                <a:srgbClr val="000000"/>
              </a:solidFill>
              <a:effectLst/>
              <a:latin typeface="Calibri" panose="020F0502020204030204" pitchFamily="34" charset="0"/>
              <a:ea typeface="Calibri" panose="020F0502020204030204" pitchFamily="34" charset="0"/>
            </a:endParaRPr>
          </a:p>
          <a:p>
            <a:pPr marR="158750" algn="just">
              <a:lnSpc>
                <a:spcPct val="107000"/>
              </a:lnSpc>
              <a:spcAft>
                <a:spcPts val="800"/>
              </a:spcAft>
              <a:tabLst>
                <a:tab pos="6301105" algn="l"/>
              </a:tabLst>
            </a:pPr>
            <a:r>
              <a:rPr lang="en-IN" sz="1800" dirty="0">
                <a:solidFill>
                  <a:srgbClr val="000000"/>
                </a:solidFill>
                <a:effectLst/>
                <a:latin typeface="Times New Roman" panose="02020603050405020304" pitchFamily="18" charset="0"/>
                <a:ea typeface="Calibri" panose="020F0502020204030204" pitchFamily="34" charset="0"/>
              </a:rPr>
              <a:t>[13] </a:t>
            </a:r>
            <a:r>
              <a:rPr lang="en-IN" sz="1800" dirty="0" err="1">
                <a:solidFill>
                  <a:srgbClr val="000000"/>
                </a:solidFill>
                <a:effectLst/>
                <a:latin typeface="Times New Roman" panose="02020603050405020304" pitchFamily="18" charset="0"/>
                <a:ea typeface="Calibri" panose="020F0502020204030204" pitchFamily="34" charset="0"/>
              </a:rPr>
              <a:t>Bergstra</a:t>
            </a:r>
            <a:r>
              <a:rPr lang="en-IN" sz="1800" dirty="0">
                <a:solidFill>
                  <a:srgbClr val="000000"/>
                </a:solidFill>
                <a:effectLst/>
                <a:latin typeface="Times New Roman" panose="02020603050405020304" pitchFamily="18" charset="0"/>
                <a:ea typeface="Calibri" panose="020F0502020204030204" pitchFamily="34" charset="0"/>
              </a:rPr>
              <a:t>, J., &amp; </a:t>
            </a:r>
            <a:r>
              <a:rPr lang="en-IN" sz="1800" dirty="0" err="1">
                <a:solidFill>
                  <a:srgbClr val="000000"/>
                </a:solidFill>
                <a:effectLst/>
                <a:latin typeface="Times New Roman" panose="02020603050405020304" pitchFamily="18" charset="0"/>
                <a:ea typeface="Calibri" panose="020F0502020204030204" pitchFamily="34" charset="0"/>
              </a:rPr>
              <a:t>Bengio</a:t>
            </a:r>
            <a:r>
              <a:rPr lang="en-IN" sz="1800" dirty="0">
                <a:solidFill>
                  <a:srgbClr val="000000"/>
                </a:solidFill>
                <a:effectLst/>
                <a:latin typeface="Times New Roman" panose="02020603050405020304" pitchFamily="18" charset="0"/>
                <a:ea typeface="Calibri" panose="020F0502020204030204" pitchFamily="34" charset="0"/>
              </a:rPr>
              <a:t>, Y. (2012). Random search for hyper-parameter optimization. The Journal of Machine Learning Research, 13(1), 281-305. Chicago </a:t>
            </a:r>
            <a:endParaRPr lang="en-IN" sz="1200" dirty="0">
              <a:solidFill>
                <a:srgbClr val="000000"/>
              </a:solidFill>
              <a:effectLst/>
              <a:latin typeface="Calibri" panose="020F0502020204030204" pitchFamily="34" charset="0"/>
              <a:ea typeface="Calibri" panose="020F0502020204030204" pitchFamily="34" charset="0"/>
            </a:endParaRPr>
          </a:p>
          <a:p>
            <a:pPr marR="158750" algn="just">
              <a:lnSpc>
                <a:spcPct val="107000"/>
              </a:lnSpc>
              <a:spcAft>
                <a:spcPts val="800"/>
              </a:spcAft>
              <a:tabLst>
                <a:tab pos="6301105" algn="l"/>
              </a:tabLst>
            </a:pPr>
            <a:r>
              <a:rPr lang="en-IN" sz="1800" dirty="0">
                <a:solidFill>
                  <a:srgbClr val="000000"/>
                </a:solidFill>
                <a:effectLst/>
                <a:latin typeface="Times New Roman" panose="02020603050405020304" pitchFamily="18" charset="0"/>
                <a:ea typeface="Calibri" panose="020F0502020204030204" pitchFamily="34" charset="0"/>
              </a:rPr>
              <a:t>[14] Srivastava, N., Hinton, G., </a:t>
            </a:r>
            <a:r>
              <a:rPr lang="en-IN" sz="1800" dirty="0" err="1">
                <a:solidFill>
                  <a:srgbClr val="000000"/>
                </a:solidFill>
                <a:effectLst/>
                <a:latin typeface="Times New Roman" panose="02020603050405020304" pitchFamily="18" charset="0"/>
                <a:ea typeface="Calibri" panose="020F0502020204030204" pitchFamily="34" charset="0"/>
              </a:rPr>
              <a:t>Krizhevsky</a:t>
            </a:r>
            <a:r>
              <a:rPr lang="en-IN" sz="1800" dirty="0">
                <a:solidFill>
                  <a:srgbClr val="000000"/>
                </a:solidFill>
                <a:effectLst/>
                <a:latin typeface="Times New Roman" panose="02020603050405020304" pitchFamily="18" charset="0"/>
                <a:ea typeface="Calibri" panose="020F0502020204030204" pitchFamily="34" charset="0"/>
              </a:rPr>
              <a:t>, A., </a:t>
            </a:r>
            <a:r>
              <a:rPr lang="en-IN" sz="1800" dirty="0" err="1">
                <a:solidFill>
                  <a:srgbClr val="000000"/>
                </a:solidFill>
                <a:effectLst/>
                <a:latin typeface="Times New Roman" panose="02020603050405020304" pitchFamily="18" charset="0"/>
                <a:ea typeface="Calibri" panose="020F0502020204030204" pitchFamily="34" charset="0"/>
              </a:rPr>
              <a:t>Sutskever</a:t>
            </a:r>
            <a:r>
              <a:rPr lang="en-IN" sz="1800" dirty="0">
                <a:solidFill>
                  <a:srgbClr val="000000"/>
                </a:solidFill>
                <a:effectLst/>
                <a:latin typeface="Times New Roman" panose="02020603050405020304" pitchFamily="18" charset="0"/>
                <a:ea typeface="Calibri" panose="020F0502020204030204" pitchFamily="34" charset="0"/>
              </a:rPr>
              <a:t>, I., &amp; </a:t>
            </a:r>
            <a:r>
              <a:rPr lang="en-IN" sz="1800" dirty="0" err="1">
                <a:solidFill>
                  <a:srgbClr val="000000"/>
                </a:solidFill>
                <a:effectLst/>
                <a:latin typeface="Times New Roman" panose="02020603050405020304" pitchFamily="18" charset="0"/>
                <a:ea typeface="Calibri" panose="020F0502020204030204" pitchFamily="34" charset="0"/>
              </a:rPr>
              <a:t>Salakhutdinov</a:t>
            </a:r>
            <a:r>
              <a:rPr lang="en-IN" sz="1800" dirty="0">
                <a:solidFill>
                  <a:srgbClr val="000000"/>
                </a:solidFill>
                <a:effectLst/>
                <a:latin typeface="Times New Roman" panose="02020603050405020304" pitchFamily="18" charset="0"/>
                <a:ea typeface="Calibri" panose="020F0502020204030204" pitchFamily="34" charset="0"/>
              </a:rPr>
              <a:t>, R. (2014). Dropout: A simple way to prevent neural networks from overfitting. The Journal of Machine Learning Research, 15(1), 1929-1958. </a:t>
            </a:r>
            <a:endParaRPr lang="en-IN" sz="1200" dirty="0">
              <a:solidFill>
                <a:srgbClr val="000000"/>
              </a:solidFill>
              <a:effectLst/>
              <a:latin typeface="Calibri" panose="020F0502020204030204" pitchFamily="34" charset="0"/>
              <a:ea typeface="Calibri" panose="020F0502020204030204" pitchFamily="34" charset="0"/>
            </a:endParaRPr>
          </a:p>
          <a:p>
            <a:pPr marR="158750" algn="just">
              <a:lnSpc>
                <a:spcPct val="107000"/>
              </a:lnSpc>
              <a:spcAft>
                <a:spcPts val="800"/>
              </a:spcAft>
              <a:tabLst>
                <a:tab pos="6301105" algn="l"/>
              </a:tabLst>
            </a:pPr>
            <a:r>
              <a:rPr lang="en-IN" sz="1800" dirty="0">
                <a:solidFill>
                  <a:srgbClr val="000000"/>
                </a:solidFill>
                <a:effectLst/>
                <a:latin typeface="Times New Roman" panose="02020603050405020304" pitchFamily="18" charset="0"/>
                <a:ea typeface="Calibri" panose="020F0502020204030204" pitchFamily="34" charset="0"/>
              </a:rPr>
              <a:t>[15] Derks, E. P. P. A., Pastor, M. S., &amp; </a:t>
            </a:r>
            <a:r>
              <a:rPr lang="en-IN" sz="1800" dirty="0" err="1">
                <a:solidFill>
                  <a:srgbClr val="000000"/>
                </a:solidFill>
                <a:effectLst/>
                <a:latin typeface="Times New Roman" panose="02020603050405020304" pitchFamily="18" charset="0"/>
                <a:ea typeface="Calibri" panose="020F0502020204030204" pitchFamily="34" charset="0"/>
              </a:rPr>
              <a:t>Buydens</a:t>
            </a:r>
            <a:r>
              <a:rPr lang="en-IN" sz="1800" dirty="0">
                <a:solidFill>
                  <a:srgbClr val="000000"/>
                </a:solidFill>
                <a:effectLst/>
                <a:latin typeface="Times New Roman" panose="02020603050405020304" pitchFamily="18" charset="0"/>
                <a:ea typeface="Calibri" panose="020F0502020204030204" pitchFamily="34" charset="0"/>
              </a:rPr>
              <a:t>, L. M. C. (1995). Robustness analysis of radial base function and multi-layered feed-forward neural network models. Chemometrics and Intelligent Laboratory Systems, 28(1), 49-60.</a:t>
            </a:r>
            <a:endParaRPr lang="en-IN" sz="12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209701282"/>
      </p:ext>
    </p:extLst>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16" name="Picture Placeholder 15"/>
          <p:cNvPicPr>
            <a:picLocks noChangeAspect="1" noGrp="1"/>
          </p:cNvPicPr>
          <p:nvPr>
            <p:ph idx="13" sz="quarter" type="pic"/>
          </p:nvPr>
        </p:nvPicPr>
        <p:blipFill>
          <a:blip cstate="print"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b="171" t="171"/>
          <a:stretch>
            <a:fillRect/>
          </a:stretch>
        </p:blipFill>
        <p:spPr>
          <a:xfrm>
            <a:off x="0" y="3422650"/>
            <a:ext cx="6113463" cy="3435350"/>
          </a:xfrm>
        </p:spPr>
      </p:pic>
      <p:pic>
        <p:nvPicPr>
          <p:cNvPr id="17" name="Picture Placeholder 16"/>
          <p:cNvPicPr>
            <a:picLocks noChangeAspect="1" noGrp="1"/>
          </p:cNvPicPr>
          <p:nvPr>
            <p:ph idx="14" sz="quarter" type="pic"/>
          </p:nvPr>
        </p:nvPicPr>
        <p:blipFill>
          <a:blip cstate="print"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b="119" t="119"/>
          <a:stretch>
            <a:fillRect/>
          </a:stretch>
        </p:blipFill>
        <p:spPr/>
      </p:pic>
      <p:pic>
        <p:nvPicPr>
          <p:cNvPr id="22" name="Picture Placeholder 21"/>
          <p:cNvPicPr>
            <a:picLocks noChangeAspect="1" noGrp="1"/>
          </p:cNvPicPr>
          <p:nvPr>
            <p:ph idx="15" sz="quarter" type="pic"/>
          </p:nvPr>
        </p:nvPicPr>
        <p:blipFill>
          <a:blip cstate="print" r:embed="rId6">
            <a:extLst>
              <a:ext uri="{BEBA8EAE-BF5A-486C-A8C5-ECC9F3942E4B}">
                <a14:imgProps xmlns:a14="http://schemas.microsoft.com/office/drawing/2010/main">
                  <a14:imgLayer r:embed="rId7">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b="51" t="51"/>
          <a:stretch>
            <a:fillRect/>
          </a:stretch>
        </p:blipFill>
        <p:spPr/>
      </p:pic>
      <p:pic>
        <p:nvPicPr>
          <p:cNvPr id="19" name="Picture Placeholder 18"/>
          <p:cNvPicPr>
            <a:picLocks noChangeAspect="1" noGrp="1"/>
          </p:cNvPicPr>
          <p:nvPr>
            <p:ph idx="16" sz="quarter" type="pic"/>
          </p:nvPr>
        </p:nvPicPr>
        <p:blipFill>
          <a:blip cstate="print" r:embed="rId8">
            <a:extLst>
              <a:ext uri="{BEBA8EAE-BF5A-486C-A8C5-ECC9F3942E4B}">
                <a14:imgProps xmlns:a14="http://schemas.microsoft.com/office/drawing/2010/main">
                  <a14:imgLayer r:embed="rId9">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l="34" r="34"/>
          <a:stretch>
            <a:fillRect/>
          </a:stretch>
        </p:blipFill>
        <p:spPr/>
      </p:pic>
      <p:pic>
        <p:nvPicPr>
          <p:cNvPr id="20" name="Picture Placeholder 19"/>
          <p:cNvPicPr>
            <a:picLocks noChangeAspect="1" noGrp="1"/>
          </p:cNvPicPr>
          <p:nvPr>
            <p:ph idx="17" sz="quarter" type="pic"/>
          </p:nvPr>
        </p:nvPicPr>
        <p:blipFill>
          <a:blip cstate="print" r:embed="rId10">
            <a:extLst>
              <a:ext uri="{BEBA8EAE-BF5A-486C-A8C5-ECC9F3942E4B}">
                <a14:imgProps xmlns:a14="http://schemas.microsoft.com/office/drawing/2010/main">
                  <a14:imgLayer r:embed="rId11">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rcRect l="65" r="65"/>
          <a:stretch>
            <a:fillRect/>
          </a:stretch>
        </p:blipFill>
        <p:spPr/>
      </p:pic>
      <p:sp>
        <p:nvSpPr>
          <p:cNvPr id="24" name="Text Placeholder 2"/>
          <p:cNvSpPr txBox="1">
            <a:spLocks/>
          </p:cNvSpPr>
          <p:nvPr/>
        </p:nvSpPr>
        <p:spPr>
          <a:xfrm>
            <a:off x="3174267" y="2399647"/>
            <a:ext cx="6271574" cy="2243374"/>
          </a:xfrm>
          <a:prstGeom prst="rect">
            <a:avLst/>
          </a:prstGeom>
        </p:spPr>
        <p:txBody>
          <a:bodyPr anchor="ctr" bIns="45720" lIns="91440" rIns="91440" rtlCol="0" tIns="45720" vert="horz">
            <a:noAutofit/>
          </a:bodyPr>
          <a:lst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a:pPr algn="ctr" indent="0" marL="0">
              <a:buNone/>
            </a:pPr>
            <a:r>
              <a:rPr b="1" dirty="0" lang="en-US" sz="9600">
                <a:solidFill>
                  <a:srgbClr val="FFCD2F"/>
                </a:solidFill>
                <a:latin charset="0" pitchFamily="50" typeface="Jalitta"/>
                <a:ea charset="0" panose="020F0502020204030203" pitchFamily="34" typeface="Lato Black"/>
                <a:cs charset="0" pitchFamily="2" typeface="Sun Valley - Demo"/>
              </a:rPr>
              <a:t>Thank you</a:t>
            </a:r>
          </a:p>
        </p:txBody>
      </p:sp>
    </p:spTree>
    <p:extLst>
      <p:ext uri="{BB962C8B-B14F-4D97-AF65-F5344CB8AC3E}">
        <p14:creationId xmlns:p14="http://schemas.microsoft.com/office/powerpoint/2010/main" val="3045010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340682" y="291190"/>
            <a:ext cx="5103466" cy="121497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5400" b="1" spc="300" dirty="0">
                <a:solidFill>
                  <a:schemeClr val="tx1">
                    <a:lumMod val="75000"/>
                    <a:lumOff val="25000"/>
                  </a:schemeClr>
                </a:solidFill>
                <a:latin typeface="Helvetica Neue" pitchFamily="50" charset="0"/>
                <a:ea typeface="Lato Black" panose="020F0502020204030203" pitchFamily="34" charset="0"/>
                <a:cs typeface="Lato Black" panose="020F0502020204030203" pitchFamily="34" charset="0"/>
              </a:rPr>
              <a:t>Introduction</a:t>
            </a:r>
          </a:p>
        </p:txBody>
      </p:sp>
      <p:sp>
        <p:nvSpPr>
          <p:cNvPr id="7" name="TextBox 6"/>
          <p:cNvSpPr txBox="1"/>
          <p:nvPr/>
        </p:nvSpPr>
        <p:spPr>
          <a:xfrm flipH="1">
            <a:off x="615888" y="1793288"/>
            <a:ext cx="11049370" cy="4494820"/>
          </a:xfrm>
          <a:prstGeom prst="rect">
            <a:avLst/>
          </a:prstGeom>
          <a:noFill/>
        </p:spPr>
        <p:txBody>
          <a:bodyPr wrap="square" rtlCol="0">
            <a:spAutoFit/>
          </a:bodyPr>
          <a:lstStyle/>
          <a:p>
            <a:pPr algn="just">
              <a:lnSpc>
                <a:spcPct val="150000"/>
              </a:lnSpc>
            </a:pPr>
            <a:r>
              <a:rPr lang="en-US"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Almost all e-commerce websites allow users to rate the products or services which they received when shopping. These feedbacks serve as suggestions to other users and are influential to people’s decisions on whether to buy the product. Therefore, exploring and understanding the ratings has become an important way to understand the need of users. Moreover, applying the data to build a better recommendation system is an integral part of the success of a company. Recommendation systems of Amazon brings more than 30% of revenues, and Netflix, where 75% of what people watch is from some sort of recommendation. Based on the Amazon Data, we built a recommendation system for Amazon users. We implemented Matrix Factorization, SVD, Deep Learning, content based, popularity based, collaborative based filtering. We compared different methods and made a combination of some methods to provide a better recommendation. The problem we are going to solve is how to help users select products which they may like and to make recommendation to stimulate sales and increase profits.</a:t>
            </a:r>
          </a:p>
          <a:p>
            <a:pPr algn="just">
              <a:lnSpc>
                <a:spcPct val="150000"/>
              </a:lnSpc>
            </a:pPr>
            <a:endParaRPr lang="en-US"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r>
              <a:rPr lang="en-US" sz="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Firstly, we decided to choose the Amazon Fine Food Reviews dataset which consists of 568,454 food reviews Amazon users left up to October 2012 as our dataset. Secondly, our recommendation system is based on users rating prediction. We assume that users tend to like the products that have a score of greater than 4 and we will consider the highest 5 scores product as our recommendation candidates. Thirdly, we implemented several algorithms to predict the scores of each product for each user. Distance Based Model Here we use the cosine-distance to give the similarity between vectors. Cosine similarity is a measure of similarity between two non-zero vectors of an inner product space that measures the cosine of the angle between them. The similarity ranges from -1 to 1 where -1 means exactly opposite, 1 means exactly the same and in-between values indicating intermediate similarity or dissimilarity.</a:t>
            </a:r>
          </a:p>
        </p:txBody>
      </p:sp>
    </p:spTree>
    <p:extLst>
      <p:ext uri="{BB962C8B-B14F-4D97-AF65-F5344CB8AC3E}">
        <p14:creationId xmlns:p14="http://schemas.microsoft.com/office/powerpoint/2010/main" val="1967307713"/>
      </p:ext>
    </p:extLst>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5" name="Picture Placeholder 4"/>
          <p:cNvPicPr>
            <a:picLocks noChangeAspect="1" noGrp="1"/>
          </p:cNvPicPr>
          <p:nvPr>
            <p:ph idx="11" sz="quarter" type="pic"/>
          </p:nvPr>
        </p:nvPicPr>
        <p:blipFill>
          <a:blip cstate="print" r:embed="rId2">
            <a:extLst>
              <a:ext uri="{BEBA8EAE-BF5A-486C-A8C5-ECC9F3942E4B}">
                <a14:imgProps xmlns:a14="http://schemas.microsoft.com/office/drawing/2010/main">
                  <a14:imgLayer r:embed="rId3">
                    <a14:imgEffect>
                      <a14:sharpenSoften amount="25000"/>
                    </a14:imgEffect>
                    <a14:imgEffect>
                      <a14:colorTemperature colorTemp="7200"/>
                    </a14:imgEffect>
                    <a14:imgEffect>
                      <a14:saturation sat="66000"/>
                    </a14:imgEffect>
                    <a14:imgEffect>
                      <a14:brightnessContrast contrast="20000"/>
                    </a14:imgEffect>
                  </a14:imgLayer>
                </a14:imgProps>
              </a:ext>
              <a:ext uri="{28A0092B-C50C-407E-A947-70E740481C1C}">
                <a14:useLocalDpi xmlns:a14="http://schemas.microsoft.com/office/drawing/2010/main" val="0"/>
              </a:ext>
            </a:extLst>
          </a:blip>
          <a:srcRect l="4" r="4"/>
          <a:stretch>
            <a:fillRect/>
          </a:stretch>
        </p:blipFill>
        <p:spPr/>
      </p:pic>
      <p:pic>
        <p:nvPicPr>
          <p:cNvPr id="6" name="Picture Placeholder 5"/>
          <p:cNvPicPr>
            <a:picLocks noChangeAspect="1" noGrp="1"/>
          </p:cNvPicPr>
          <p:nvPr>
            <p:ph idx="12" sz="quarter" type="pic"/>
          </p:nvPr>
        </p:nvPicPr>
        <p:blipFill>
          <a:blip cstate="print" r:embed="rId4">
            <a:extLst>
              <a:ext uri="{BEBA8EAE-BF5A-486C-A8C5-ECC9F3942E4B}">
                <a14:imgProps xmlns:a14="http://schemas.microsoft.com/office/drawing/2010/main">
                  <a14:imgLayer r:embed="rId5">
                    <a14:imgEffect>
                      <a14:sharpenSoften amount="25000"/>
                    </a14:imgEffect>
                    <a14:imgEffect>
                      <a14:colorTemperature colorTemp="7200"/>
                    </a14:imgEffect>
                    <a14:imgEffect>
                      <a14:saturation sat="66000"/>
                    </a14:imgEffect>
                    <a14:imgEffect>
                      <a14:brightnessContrast contrast="20000"/>
                    </a14:imgEffect>
                  </a14:imgLayer>
                </a14:imgProps>
              </a:ext>
              <a:ext uri="{28A0092B-C50C-407E-A947-70E740481C1C}">
                <a14:useLocalDpi xmlns:a14="http://schemas.microsoft.com/office/drawing/2010/main" val="0"/>
              </a:ext>
            </a:extLst>
          </a:blip>
          <a:srcRect l="146" r="146"/>
          <a:stretch>
            <a:fillRect/>
          </a:stretch>
        </p:blipFill>
        <p:spPr/>
      </p:pic>
      <p:sp>
        <p:nvSpPr>
          <p:cNvPr id="7" name="Text Placeholder 2"/>
          <p:cNvSpPr txBox="1">
            <a:spLocks/>
          </p:cNvSpPr>
          <p:nvPr/>
        </p:nvSpPr>
        <p:spPr>
          <a:xfrm>
            <a:off x="8304064" y="609599"/>
            <a:ext cx="2317495" cy="1066801"/>
          </a:xfrm>
          <a:prstGeom prst="rect">
            <a:avLst/>
          </a:prstGeom>
        </p:spPr>
        <p:txBody>
          <a:bodyPr anchor="ctr" bIns="45720" lIns="91440" rIns="91440" rtlCol="0" tIns="45720" vert="horz">
            <a:noAutofit/>
          </a:bodyPr>
          <a:lst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a:pPr indent="0" marL="0">
              <a:buNone/>
            </a:pPr>
            <a:r>
              <a:rPr b="1" dirty="0" lang="en-US" spc="300" sz="3600">
                <a:solidFill>
                  <a:schemeClr val="tx1">
                    <a:lumMod val="75000"/>
                    <a:lumOff val="25000"/>
                  </a:schemeClr>
                </a:solidFill>
                <a:latin charset="0" pitchFamily="50" typeface="Helvetica Neue"/>
                <a:ea charset="0" panose="020F0502020204030203" pitchFamily="34" typeface="Lato Black"/>
                <a:cs charset="0" panose="020F0502020204030203" pitchFamily="34" typeface="Lato Black"/>
              </a:rPr>
              <a:t>Dataset</a:t>
            </a:r>
          </a:p>
        </p:txBody>
      </p:sp>
      <p:sp>
        <p:nvSpPr>
          <p:cNvPr id="8" name="TextBox 7"/>
          <p:cNvSpPr txBox="1"/>
          <p:nvPr/>
        </p:nvSpPr>
        <p:spPr>
          <a:xfrm flipH="1">
            <a:off x="7948956" y="2355050"/>
            <a:ext cx="4328860" cy="3742399"/>
          </a:xfrm>
          <a:prstGeom prst="rect">
            <a:avLst/>
          </a:prstGeom>
          <a:noFill/>
        </p:spPr>
        <p:txBody>
          <a:bodyPr rtlCol="0" wrap="square">
            <a:spAutoFit/>
          </a:bodyPr>
          <a:lstStyle/>
          <a:p>
            <a:pPr algn="just" indent="-6350" marL="454025" marR="248920">
              <a:lnSpc>
                <a:spcPct val="146000"/>
              </a:lnSpc>
              <a:spcAft>
                <a:spcPts val="1085"/>
              </a:spcAft>
            </a:pPr>
            <a:r>
              <a:rPr dirty="0" lang="en-IN" sz="1800">
                <a:solidFill>
                  <a:srgbClr val="292929"/>
                </a:solidFill>
                <a:effectLst/>
                <a:latin charset="0" panose="02020603050405020304" pitchFamily="18" typeface="Times New Roman"/>
                <a:ea charset="0" panose="02020603050405020304" pitchFamily="18" typeface="Times New Roman"/>
              </a:rPr>
              <a:t>This dataset consists of reviews of fine foods from amazon. The data span a period of more than 10 years, including all ~500,000 reviews up to October 2012. Reviews include product and user information, ratings, and a plain text review. It also includes reviews from all other Amazon categories. </a:t>
            </a:r>
            <a:endParaRPr dirty="0" lang="en-IN" sz="1800">
              <a:solidFill>
                <a:srgbClr val="000000"/>
              </a:solidFill>
              <a:effectLst/>
              <a:latin charset="0" panose="020F0502020204030204" pitchFamily="34" typeface="Calibri"/>
              <a:ea charset="0" panose="020F0502020204030204" pitchFamily="34" typeface="Calibri"/>
            </a:endParaRPr>
          </a:p>
        </p:txBody>
      </p:sp>
      <p:sp>
        <p:nvSpPr>
          <p:cNvPr id="11" name="Text Placeholder 2"/>
          <p:cNvSpPr txBox="1">
            <a:spLocks/>
          </p:cNvSpPr>
          <p:nvPr/>
        </p:nvSpPr>
        <p:spPr>
          <a:xfrm>
            <a:off x="8304064" y="1676400"/>
            <a:ext cx="3157008" cy="678650"/>
          </a:xfrm>
          <a:prstGeom prst="rect">
            <a:avLst/>
          </a:prstGeom>
        </p:spPr>
        <p:txBody>
          <a:bodyPr anchor="ctr" bIns="45720" lIns="91440" rIns="91440" rtlCol="0" tIns="45720" vert="horz">
            <a:noAutofit/>
          </a:bodyPr>
          <a:lst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a:pPr indent="0" marL="0">
              <a:buNone/>
            </a:pPr>
            <a:r>
              <a:rPr b="1" dirty="0" lang="en-IN" sz="1800" u="sng">
                <a:solidFill>
                  <a:srgbClr val="000000"/>
                </a:solidFill>
                <a:effectLst/>
                <a:latin charset="0" panose="02020603050405020304" pitchFamily="18" typeface="Times New Roman"/>
                <a:ea charset="0" panose="02020603050405020304" pitchFamily="18" typeface="Times New Roman"/>
                <a:hlinkClick r:id="rId6"/>
              </a:rPr>
              <a:t>https://www.kaggle.com/datasets/snap/amazon</a:t>
            </a:r>
            <a:r>
              <a:rPr b="1" dirty="0" lang="en-IN" sz="1800" u="sng">
                <a:solidFill>
                  <a:srgbClr val="0000FF"/>
                </a:solidFill>
                <a:effectLst/>
                <a:latin charset="0" panose="02020603050405020304" pitchFamily="18" typeface="Times New Roman"/>
                <a:ea charset="0" panose="02020603050405020304" pitchFamily="18" typeface="Times New Roman"/>
                <a:hlinkClick r:id="rId7"/>
              </a:rPr>
              <a:t>fine-food-reviews</a:t>
            </a:r>
            <a:endParaRPr dirty="0" lang="en-US" spc="300" sz="1400">
              <a:solidFill>
                <a:schemeClr val="tx1">
                  <a:lumMod val="75000"/>
                  <a:lumOff val="25000"/>
                </a:schemeClr>
              </a:solidFill>
              <a:latin charset="0" pitchFamily="50" typeface="Helvetica Neue"/>
              <a:ea charset="0" panose="020F0502020204030203" pitchFamily="34" typeface="Lato Black"/>
              <a:cs charset="0" panose="020F0502020204030203" pitchFamily="34" typeface="Lato Black"/>
            </a:endParaRPr>
          </a:p>
        </p:txBody>
      </p:sp>
      <p:sp>
        <p:nvSpPr>
          <p:cNvPr id="12" name="Rectangle 11"/>
          <p:cNvSpPr/>
          <p:nvPr/>
        </p:nvSpPr>
        <p:spPr>
          <a:xfrm flipV="1" rot="16200000">
            <a:off x="-1363632" y="4130927"/>
            <a:ext cx="4118066" cy="472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13" name="Text Placeholder 2"/>
          <p:cNvSpPr txBox="1">
            <a:spLocks/>
          </p:cNvSpPr>
          <p:nvPr/>
        </p:nvSpPr>
        <p:spPr>
          <a:xfrm rot="16200000">
            <a:off x="-173104" y="1067998"/>
            <a:ext cx="1752252" cy="342223"/>
          </a:xfrm>
          <a:prstGeom prst="rect">
            <a:avLst/>
          </a:prstGeom>
        </p:spPr>
        <p:txBody>
          <a:bodyPr anchor="ctr" bIns="45720" lIns="91440" rIns="91440" rtlCol="0" tIns="45720" vert="horz">
            <a:noAutofit/>
          </a:bodyPr>
          <a:lst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a:pPr algn="ctr" indent="0" marL="0">
              <a:buNone/>
            </a:pPr>
            <a:r>
              <a:rPr b="1" dirty="0" lang="en-US" spc="600" sz="1000">
                <a:solidFill>
                  <a:schemeClr val="tx1">
                    <a:lumMod val="75000"/>
                    <a:lumOff val="25000"/>
                  </a:schemeClr>
                </a:solidFill>
                <a:latin charset="0" pitchFamily="50" typeface="Helvetica Neue"/>
                <a:ea charset="0" panose="020F0502020204030203" pitchFamily="34" typeface="Lato Black"/>
                <a:cs charset="0" panose="020F0502020204030203" pitchFamily="34" typeface="Lato Black"/>
              </a:rPr>
              <a:t>DELICIOUS</a:t>
            </a:r>
          </a:p>
        </p:txBody>
      </p:sp>
    </p:spTree>
    <p:extLst>
      <p:ext uri="{BB962C8B-B14F-4D97-AF65-F5344CB8AC3E}">
        <p14:creationId xmlns:p14="http://schemas.microsoft.com/office/powerpoint/2010/main" val="1316558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txBox="1">
            <a:spLocks/>
          </p:cNvSpPr>
          <p:nvPr/>
        </p:nvSpPr>
        <p:spPr>
          <a:xfrm>
            <a:off x="1160659" y="530089"/>
            <a:ext cx="2854750" cy="106680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spc="300" dirty="0">
                <a:solidFill>
                  <a:schemeClr val="tx1">
                    <a:lumMod val="75000"/>
                    <a:lumOff val="25000"/>
                  </a:schemeClr>
                </a:solidFill>
                <a:latin typeface="Helvetica Neue" pitchFamily="50" charset="0"/>
                <a:ea typeface="Lato Black" panose="020F0502020204030203" pitchFamily="34" charset="0"/>
                <a:cs typeface="Lato Black" panose="020F0502020204030203" pitchFamily="34" charset="0"/>
              </a:rPr>
              <a:t>Tools</a:t>
            </a:r>
          </a:p>
        </p:txBody>
      </p:sp>
      <p:sp>
        <p:nvSpPr>
          <p:cNvPr id="9" name="TextBox 8"/>
          <p:cNvSpPr txBox="1"/>
          <p:nvPr/>
        </p:nvSpPr>
        <p:spPr>
          <a:xfrm flipH="1">
            <a:off x="-192253" y="3972999"/>
            <a:ext cx="5554365" cy="1668342"/>
          </a:xfrm>
          <a:prstGeom prst="rect">
            <a:avLst/>
          </a:prstGeom>
          <a:noFill/>
        </p:spPr>
        <p:txBody>
          <a:bodyPr wrap="square" rtlCol="0">
            <a:spAutoFit/>
          </a:bodyPr>
          <a:lstStyle/>
          <a:p>
            <a:pPr marL="454025" marR="248920" indent="-6350" algn="just">
              <a:lnSpc>
                <a:spcPct val="146000"/>
              </a:lnSpc>
              <a:spcAft>
                <a:spcPts val="965"/>
              </a:spcAft>
            </a:pPr>
            <a:r>
              <a:rPr lang="en-IN" sz="1800" b="1" dirty="0">
                <a:solidFill>
                  <a:srgbClr val="292929"/>
                </a:solidFill>
                <a:effectLst/>
                <a:latin typeface="Times New Roman" panose="02020603050405020304" pitchFamily="18" charset="0"/>
                <a:ea typeface="Times New Roman" panose="02020603050405020304" pitchFamily="18" charset="0"/>
              </a:rPr>
              <a:t>The Jupyter Notebook</a:t>
            </a:r>
            <a:r>
              <a:rPr lang="en-IN" sz="1800" dirty="0">
                <a:solidFill>
                  <a:srgbClr val="292929"/>
                </a:solidFill>
                <a:effectLst/>
                <a:latin typeface="Times New Roman" panose="02020603050405020304" pitchFamily="18" charset="0"/>
                <a:ea typeface="Times New Roman" panose="02020603050405020304" pitchFamily="18" charset="0"/>
              </a:rPr>
              <a:t> is the original web application for creating and sharing computational documents. It offers a simple, streamlined, document-centric experience. </a:t>
            </a:r>
            <a:endParaRPr lang="en-IN" sz="1800" dirty="0">
              <a:solidFill>
                <a:srgbClr val="000000"/>
              </a:solidFill>
              <a:effectLst/>
              <a:latin typeface="Calibri" panose="020F0502020204030204" pitchFamily="34" charset="0"/>
              <a:ea typeface="Calibri" panose="020F0502020204030204" pitchFamily="34" charset="0"/>
            </a:endParaRPr>
          </a:p>
        </p:txBody>
      </p:sp>
      <p:sp>
        <p:nvSpPr>
          <p:cNvPr id="17" name="TextBox 16"/>
          <p:cNvSpPr txBox="1"/>
          <p:nvPr/>
        </p:nvSpPr>
        <p:spPr>
          <a:xfrm flipH="1">
            <a:off x="5584053" y="3972999"/>
            <a:ext cx="6338657" cy="2115647"/>
          </a:xfrm>
          <a:prstGeom prst="rect">
            <a:avLst/>
          </a:prstGeom>
          <a:noFill/>
        </p:spPr>
        <p:txBody>
          <a:bodyPr wrap="square" rtlCol="0">
            <a:spAutoFit/>
          </a:bodyPr>
          <a:lstStyle/>
          <a:p>
            <a:pPr marL="454025" marR="248920" indent="-6350" algn="just">
              <a:lnSpc>
                <a:spcPct val="146000"/>
              </a:lnSpc>
              <a:spcAft>
                <a:spcPts val="1080"/>
              </a:spcAft>
            </a:pPr>
            <a:r>
              <a:rPr lang="en-IN" sz="1800" b="1" dirty="0">
                <a:solidFill>
                  <a:srgbClr val="292929"/>
                </a:solidFill>
                <a:effectLst/>
                <a:latin typeface="Times New Roman" panose="02020603050405020304" pitchFamily="18" charset="0"/>
                <a:ea typeface="Times New Roman" panose="02020603050405020304" pitchFamily="18" charset="0"/>
              </a:rPr>
              <a:t>Python</a:t>
            </a:r>
            <a:r>
              <a:rPr lang="en-IN" sz="1800" dirty="0">
                <a:solidFill>
                  <a:srgbClr val="292929"/>
                </a:solidFill>
                <a:effectLst/>
                <a:latin typeface="Times New Roman" panose="02020603050405020304" pitchFamily="18" charset="0"/>
                <a:ea typeface="Times New Roman" panose="02020603050405020304" pitchFamily="18" charset="0"/>
              </a:rPr>
              <a:t> is a computer programming language often used to build websites and software, automate tasks, and conduct data analysis. Python is a general-purpose language, meaning it can be used to create a variety of different programs and isn't specialized for any specific problems. </a:t>
            </a:r>
            <a:endParaRPr lang="en-IN" sz="1800" dirty="0">
              <a:solidFill>
                <a:srgbClr val="000000"/>
              </a:solidFill>
              <a:effectLst/>
              <a:latin typeface="Calibri" panose="020F0502020204030204" pitchFamily="34" charset="0"/>
              <a:ea typeface="Calibri" panose="020F0502020204030204" pitchFamily="34" charset="0"/>
            </a:endParaRPr>
          </a:p>
        </p:txBody>
      </p:sp>
      <p:pic>
        <p:nvPicPr>
          <p:cNvPr id="15" name="Picture 14">
            <a:extLst>
              <a:ext uri="{FF2B5EF4-FFF2-40B4-BE49-F238E27FC236}">
                <a16:creationId xmlns:a16="http://schemas.microsoft.com/office/drawing/2014/main" id="{76642A71-355B-36BA-0EBC-3965BD86B788}"/>
              </a:ext>
            </a:extLst>
          </p:cNvPr>
          <p:cNvPicPr/>
          <p:nvPr/>
        </p:nvPicPr>
        <p:blipFill>
          <a:blip r:embed="rId2"/>
          <a:stretch>
            <a:fillRect/>
          </a:stretch>
        </p:blipFill>
        <p:spPr>
          <a:xfrm>
            <a:off x="939139" y="1596890"/>
            <a:ext cx="2336721" cy="1732236"/>
          </a:xfrm>
          <a:prstGeom prst="rect">
            <a:avLst/>
          </a:prstGeom>
        </p:spPr>
      </p:pic>
      <p:pic>
        <p:nvPicPr>
          <p:cNvPr id="16" name="Picture 15">
            <a:extLst>
              <a:ext uri="{FF2B5EF4-FFF2-40B4-BE49-F238E27FC236}">
                <a16:creationId xmlns:a16="http://schemas.microsoft.com/office/drawing/2014/main" id="{9674AA16-2156-F24A-348D-6699463A4006}"/>
              </a:ext>
            </a:extLst>
          </p:cNvPr>
          <p:cNvPicPr/>
          <p:nvPr/>
        </p:nvPicPr>
        <p:blipFill>
          <a:blip r:embed="rId3"/>
          <a:stretch>
            <a:fillRect/>
          </a:stretch>
        </p:blipFill>
        <p:spPr>
          <a:xfrm>
            <a:off x="7634948" y="1396271"/>
            <a:ext cx="2854750" cy="2115647"/>
          </a:xfrm>
          <a:prstGeom prst="rect">
            <a:avLst/>
          </a:prstGeom>
        </p:spPr>
      </p:pic>
    </p:spTree>
    <p:extLst>
      <p:ext uri="{BB962C8B-B14F-4D97-AF65-F5344CB8AC3E}">
        <p14:creationId xmlns:p14="http://schemas.microsoft.com/office/powerpoint/2010/main" val="947520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
          <p:cNvSpPr txBox="1">
            <a:spLocks/>
          </p:cNvSpPr>
          <p:nvPr/>
        </p:nvSpPr>
        <p:spPr>
          <a:xfrm>
            <a:off x="931580" y="1447506"/>
            <a:ext cx="746300" cy="36978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E4E4E4"/>
                </a:solidFill>
                <a:latin typeface="Helvetica Neue" pitchFamily="50" charset="0"/>
                <a:ea typeface="Lato Black" panose="020F0502020204030203" pitchFamily="34" charset="0"/>
                <a:cs typeface="Lato Black" panose="020F0502020204030203" pitchFamily="34" charset="0"/>
              </a:rPr>
              <a:t>01.</a:t>
            </a:r>
          </a:p>
        </p:txBody>
      </p:sp>
      <p:sp>
        <p:nvSpPr>
          <p:cNvPr id="31" name="TextBox 30"/>
          <p:cNvSpPr txBox="1"/>
          <p:nvPr/>
        </p:nvSpPr>
        <p:spPr>
          <a:xfrm flipH="1">
            <a:off x="1677880" y="1349852"/>
            <a:ext cx="2734322" cy="381066"/>
          </a:xfrm>
          <a:prstGeom prst="rect">
            <a:avLst/>
          </a:prstGeom>
          <a:noFill/>
        </p:spPr>
        <p:txBody>
          <a:bodyPr wrap="square" rtlCol="0">
            <a:spAutoFit/>
          </a:bodyPr>
          <a:lstStyle/>
          <a:p>
            <a:pPr>
              <a:lnSpc>
                <a:spcPct val="150000"/>
              </a:lnSpc>
            </a:pP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Dataset and Pre-processing</a:t>
            </a:r>
          </a:p>
        </p:txBody>
      </p:sp>
      <p:sp>
        <p:nvSpPr>
          <p:cNvPr id="39" name="Text Placeholder 2"/>
          <p:cNvSpPr txBox="1">
            <a:spLocks/>
          </p:cNvSpPr>
          <p:nvPr/>
        </p:nvSpPr>
        <p:spPr>
          <a:xfrm>
            <a:off x="800690" y="407281"/>
            <a:ext cx="3442835" cy="71130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spc="300" dirty="0">
                <a:solidFill>
                  <a:schemeClr val="tx1">
                    <a:lumMod val="75000"/>
                    <a:lumOff val="25000"/>
                  </a:schemeClr>
                </a:solidFill>
                <a:latin typeface="Helvetica Neue" pitchFamily="50" charset="0"/>
                <a:ea typeface="Lato Black" panose="020F0502020204030203" pitchFamily="34" charset="0"/>
                <a:cs typeface="Lato Black" panose="020F0502020204030203" pitchFamily="34" charset="0"/>
              </a:rPr>
              <a:t>Methodology</a:t>
            </a:r>
          </a:p>
        </p:txBody>
      </p:sp>
      <p:sp>
        <p:nvSpPr>
          <p:cNvPr id="10" name="Text Placeholder 2">
            <a:extLst>
              <a:ext uri="{FF2B5EF4-FFF2-40B4-BE49-F238E27FC236}">
                <a16:creationId xmlns:a16="http://schemas.microsoft.com/office/drawing/2014/main" id="{4D796017-85C3-DC56-A8EF-AB8BF06175EB}"/>
              </a:ext>
            </a:extLst>
          </p:cNvPr>
          <p:cNvSpPr txBox="1">
            <a:spLocks/>
          </p:cNvSpPr>
          <p:nvPr/>
        </p:nvSpPr>
        <p:spPr>
          <a:xfrm>
            <a:off x="931580" y="1819803"/>
            <a:ext cx="746300" cy="36978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E4E4E4"/>
                </a:solidFill>
                <a:latin typeface="Helvetica Neue" pitchFamily="50" charset="0"/>
                <a:ea typeface="Lato Black" panose="020F0502020204030203" pitchFamily="34" charset="0"/>
                <a:cs typeface="Lato Black" panose="020F0502020204030203" pitchFamily="34" charset="0"/>
              </a:rPr>
              <a:t>02.</a:t>
            </a:r>
          </a:p>
        </p:txBody>
      </p:sp>
      <p:sp>
        <p:nvSpPr>
          <p:cNvPr id="11" name="Text Placeholder 2">
            <a:extLst>
              <a:ext uri="{FF2B5EF4-FFF2-40B4-BE49-F238E27FC236}">
                <a16:creationId xmlns:a16="http://schemas.microsoft.com/office/drawing/2014/main" id="{EF60AA6F-BCB9-FE3E-F0DA-FD7D2A9323AD}"/>
              </a:ext>
            </a:extLst>
          </p:cNvPr>
          <p:cNvSpPr txBox="1">
            <a:spLocks/>
          </p:cNvSpPr>
          <p:nvPr/>
        </p:nvSpPr>
        <p:spPr>
          <a:xfrm>
            <a:off x="931580" y="2189699"/>
            <a:ext cx="746300" cy="36978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E4E4E4"/>
                </a:solidFill>
                <a:latin typeface="Helvetica Neue" pitchFamily="50" charset="0"/>
                <a:ea typeface="Lato Black" panose="020F0502020204030203" pitchFamily="34" charset="0"/>
                <a:cs typeface="Lato Black" panose="020F0502020204030203" pitchFamily="34" charset="0"/>
              </a:rPr>
              <a:t>03.</a:t>
            </a:r>
          </a:p>
        </p:txBody>
      </p:sp>
      <p:sp>
        <p:nvSpPr>
          <p:cNvPr id="12" name="TextBox 11">
            <a:extLst>
              <a:ext uri="{FF2B5EF4-FFF2-40B4-BE49-F238E27FC236}">
                <a16:creationId xmlns:a16="http://schemas.microsoft.com/office/drawing/2014/main" id="{14AB61A7-895D-17B8-724A-5B2EB1C59643}"/>
              </a:ext>
            </a:extLst>
          </p:cNvPr>
          <p:cNvSpPr txBox="1"/>
          <p:nvPr/>
        </p:nvSpPr>
        <p:spPr>
          <a:xfrm flipH="1">
            <a:off x="1677880" y="1769775"/>
            <a:ext cx="9783192" cy="381066"/>
          </a:xfrm>
          <a:prstGeom prst="rect">
            <a:avLst/>
          </a:prstGeom>
          <a:noFill/>
        </p:spPr>
        <p:txBody>
          <a:bodyPr wrap="square" rtlCol="0">
            <a:spAutoFit/>
          </a:bodyPr>
          <a:lstStyle/>
          <a:p>
            <a:pPr>
              <a:lnSpc>
                <a:spcPct val="150000"/>
              </a:lnSpc>
            </a:pP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We will be building popularity-based recommendation system and collaborative based recommendation system </a:t>
            </a:r>
          </a:p>
        </p:txBody>
      </p:sp>
      <p:sp>
        <p:nvSpPr>
          <p:cNvPr id="13" name="TextBox 12">
            <a:extLst>
              <a:ext uri="{FF2B5EF4-FFF2-40B4-BE49-F238E27FC236}">
                <a16:creationId xmlns:a16="http://schemas.microsoft.com/office/drawing/2014/main" id="{F52EAD9E-1910-F215-4D24-1F33FE466F7D}"/>
              </a:ext>
            </a:extLst>
          </p:cNvPr>
          <p:cNvSpPr txBox="1"/>
          <p:nvPr/>
        </p:nvSpPr>
        <p:spPr>
          <a:xfrm flipH="1">
            <a:off x="1677880" y="2170976"/>
            <a:ext cx="10644326" cy="381066"/>
          </a:xfrm>
          <a:prstGeom prst="rect">
            <a:avLst/>
          </a:prstGeom>
          <a:noFill/>
        </p:spPr>
        <p:txBody>
          <a:bodyPr wrap="square" rtlCol="0">
            <a:spAutoFit/>
          </a:bodyPr>
          <a:lstStyle/>
          <a:p>
            <a:pPr>
              <a:lnSpc>
                <a:spcPct val="150000"/>
              </a:lnSpc>
            </a:pP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we show that almost all users bought less than 60 times and almost all products have been purchased less than 200 times</a:t>
            </a:r>
          </a:p>
        </p:txBody>
      </p:sp>
      <p:sp>
        <p:nvSpPr>
          <p:cNvPr id="15" name="Text Placeholder 2">
            <a:extLst>
              <a:ext uri="{FF2B5EF4-FFF2-40B4-BE49-F238E27FC236}">
                <a16:creationId xmlns:a16="http://schemas.microsoft.com/office/drawing/2014/main" id="{23F6682B-AB7A-C7E0-88C5-F156EF808590}"/>
              </a:ext>
            </a:extLst>
          </p:cNvPr>
          <p:cNvSpPr txBox="1">
            <a:spLocks/>
          </p:cNvSpPr>
          <p:nvPr/>
        </p:nvSpPr>
        <p:spPr>
          <a:xfrm>
            <a:off x="931580" y="2665543"/>
            <a:ext cx="746300" cy="36978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E4E4E4"/>
                </a:solidFill>
                <a:latin typeface="Helvetica Neue" pitchFamily="50" charset="0"/>
                <a:ea typeface="Lato Black" panose="020F0502020204030203" pitchFamily="34" charset="0"/>
                <a:cs typeface="Lato Black" panose="020F0502020204030203" pitchFamily="34" charset="0"/>
              </a:rPr>
              <a:t>04.</a:t>
            </a:r>
          </a:p>
        </p:txBody>
      </p:sp>
      <p:sp>
        <p:nvSpPr>
          <p:cNvPr id="16" name="TextBox 15">
            <a:extLst>
              <a:ext uri="{FF2B5EF4-FFF2-40B4-BE49-F238E27FC236}">
                <a16:creationId xmlns:a16="http://schemas.microsoft.com/office/drawing/2014/main" id="{2527A58D-CA19-8ABA-67B6-C161D88E8D1B}"/>
              </a:ext>
            </a:extLst>
          </p:cNvPr>
          <p:cNvSpPr txBox="1"/>
          <p:nvPr/>
        </p:nvSpPr>
        <p:spPr>
          <a:xfrm flipH="1">
            <a:off x="1606858" y="2624867"/>
            <a:ext cx="10715348" cy="704232"/>
          </a:xfrm>
          <a:prstGeom prst="rect">
            <a:avLst/>
          </a:prstGeom>
          <a:noFill/>
        </p:spPr>
        <p:txBody>
          <a:bodyPr wrap="square" rtlCol="0">
            <a:spAutoFit/>
          </a:bodyPr>
          <a:lstStyle/>
          <a:p>
            <a:pPr>
              <a:lnSpc>
                <a:spcPct val="150000"/>
              </a:lnSpc>
            </a:pP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Distance Based Model In this part, we use the cosine-distance based model, and it is a little different from the traditional collaborative filtering. </a:t>
            </a:r>
          </a:p>
        </p:txBody>
      </p:sp>
      <p:sp>
        <p:nvSpPr>
          <p:cNvPr id="19" name="Text Placeholder 2">
            <a:extLst>
              <a:ext uri="{FF2B5EF4-FFF2-40B4-BE49-F238E27FC236}">
                <a16:creationId xmlns:a16="http://schemas.microsoft.com/office/drawing/2014/main" id="{7EA3F2F7-7DCC-E54C-82A5-ABD976F2240C}"/>
              </a:ext>
            </a:extLst>
          </p:cNvPr>
          <p:cNvSpPr txBox="1">
            <a:spLocks/>
          </p:cNvSpPr>
          <p:nvPr/>
        </p:nvSpPr>
        <p:spPr>
          <a:xfrm>
            <a:off x="931580" y="3244106"/>
            <a:ext cx="746300" cy="36978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E4E4E4"/>
                </a:solidFill>
                <a:latin typeface="Helvetica Neue" pitchFamily="50" charset="0"/>
                <a:ea typeface="Lato Black" panose="020F0502020204030203" pitchFamily="34" charset="0"/>
                <a:cs typeface="Lato Black" panose="020F0502020204030203" pitchFamily="34" charset="0"/>
              </a:rPr>
              <a:t>05.</a:t>
            </a:r>
          </a:p>
        </p:txBody>
      </p:sp>
      <p:sp>
        <p:nvSpPr>
          <p:cNvPr id="20" name="TextBox 19">
            <a:extLst>
              <a:ext uri="{FF2B5EF4-FFF2-40B4-BE49-F238E27FC236}">
                <a16:creationId xmlns:a16="http://schemas.microsoft.com/office/drawing/2014/main" id="{1884C1D6-C46F-2AF6-17D6-E73FE6E87984}"/>
              </a:ext>
            </a:extLst>
          </p:cNvPr>
          <p:cNvSpPr txBox="1"/>
          <p:nvPr/>
        </p:nvSpPr>
        <p:spPr>
          <a:xfrm flipH="1">
            <a:off x="1606858" y="3244106"/>
            <a:ext cx="10715348" cy="704232"/>
          </a:xfrm>
          <a:prstGeom prst="rect">
            <a:avLst/>
          </a:prstGeom>
          <a:noFill/>
        </p:spPr>
        <p:txBody>
          <a:bodyPr wrap="square" rtlCol="0">
            <a:spAutoFit/>
          </a:bodyPr>
          <a:lstStyle/>
          <a:p>
            <a:pPr>
              <a:lnSpc>
                <a:spcPct val="150000"/>
              </a:lnSpc>
            </a:pP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Matrix Factorization Latent factor models are an alternative approach that tries to explain the ratings by characterizing both items and users on, say, 20 to 100 factors inferred from the ratings patterns.</a:t>
            </a:r>
          </a:p>
        </p:txBody>
      </p:sp>
      <p:sp>
        <p:nvSpPr>
          <p:cNvPr id="21" name="Text Placeholder 2">
            <a:extLst>
              <a:ext uri="{FF2B5EF4-FFF2-40B4-BE49-F238E27FC236}">
                <a16:creationId xmlns:a16="http://schemas.microsoft.com/office/drawing/2014/main" id="{23DF458F-442A-E254-D1C3-0D2AAB986B1D}"/>
              </a:ext>
            </a:extLst>
          </p:cNvPr>
          <p:cNvSpPr txBox="1">
            <a:spLocks/>
          </p:cNvSpPr>
          <p:nvPr/>
        </p:nvSpPr>
        <p:spPr>
          <a:xfrm>
            <a:off x="860558" y="3972220"/>
            <a:ext cx="746300" cy="36978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E4E4E4"/>
                </a:solidFill>
                <a:latin typeface="Helvetica Neue" pitchFamily="50" charset="0"/>
                <a:ea typeface="Lato Black" panose="020F0502020204030203" pitchFamily="34" charset="0"/>
                <a:cs typeface="Lato Black" panose="020F0502020204030203" pitchFamily="34" charset="0"/>
              </a:rPr>
              <a:t>06.</a:t>
            </a:r>
          </a:p>
        </p:txBody>
      </p:sp>
      <p:sp>
        <p:nvSpPr>
          <p:cNvPr id="22" name="TextBox 21">
            <a:extLst>
              <a:ext uri="{FF2B5EF4-FFF2-40B4-BE49-F238E27FC236}">
                <a16:creationId xmlns:a16="http://schemas.microsoft.com/office/drawing/2014/main" id="{7D4416C2-404C-8C7C-D907-D9154E52DC52}"/>
              </a:ext>
            </a:extLst>
          </p:cNvPr>
          <p:cNvSpPr txBox="1"/>
          <p:nvPr/>
        </p:nvSpPr>
        <p:spPr>
          <a:xfrm flipH="1">
            <a:off x="1606858" y="3948338"/>
            <a:ext cx="10715348" cy="381066"/>
          </a:xfrm>
          <a:prstGeom prst="rect">
            <a:avLst/>
          </a:prstGeom>
          <a:noFill/>
        </p:spPr>
        <p:txBody>
          <a:bodyPr wrap="square" rtlCol="0">
            <a:spAutoFit/>
          </a:bodyPr>
          <a:lstStyle/>
          <a:p>
            <a:pPr>
              <a:lnSpc>
                <a:spcPct val="150000"/>
              </a:lnSpc>
            </a:pP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Probabilistic Matrix Factorization PMF is similar to MF. </a:t>
            </a:r>
          </a:p>
        </p:txBody>
      </p:sp>
      <p:sp>
        <p:nvSpPr>
          <p:cNvPr id="23" name="TextBox 22">
            <a:extLst>
              <a:ext uri="{FF2B5EF4-FFF2-40B4-BE49-F238E27FC236}">
                <a16:creationId xmlns:a16="http://schemas.microsoft.com/office/drawing/2014/main" id="{8DC1D417-FF65-57F2-DDDE-CB573FAEB962}"/>
              </a:ext>
            </a:extLst>
          </p:cNvPr>
          <p:cNvSpPr txBox="1"/>
          <p:nvPr/>
        </p:nvSpPr>
        <p:spPr>
          <a:xfrm flipH="1">
            <a:off x="1606858" y="4377044"/>
            <a:ext cx="10715348" cy="381066"/>
          </a:xfrm>
          <a:prstGeom prst="rect">
            <a:avLst/>
          </a:prstGeom>
          <a:noFill/>
        </p:spPr>
        <p:txBody>
          <a:bodyPr wrap="square" rtlCol="0">
            <a:spAutoFit/>
          </a:bodyPr>
          <a:lstStyle/>
          <a:p>
            <a:pPr>
              <a:lnSpc>
                <a:spcPct val="150000"/>
              </a:lnSpc>
            </a:pP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Time Series After our exploratory data analysis, we found out that the ratings are related to the time: the latter, the better</a:t>
            </a:r>
          </a:p>
        </p:txBody>
      </p:sp>
      <p:sp>
        <p:nvSpPr>
          <p:cNvPr id="24" name="Text Placeholder 2">
            <a:extLst>
              <a:ext uri="{FF2B5EF4-FFF2-40B4-BE49-F238E27FC236}">
                <a16:creationId xmlns:a16="http://schemas.microsoft.com/office/drawing/2014/main" id="{6AD8D0F1-1F4A-2CFF-D26F-1121E9E4D13D}"/>
              </a:ext>
            </a:extLst>
          </p:cNvPr>
          <p:cNvSpPr txBox="1">
            <a:spLocks/>
          </p:cNvSpPr>
          <p:nvPr/>
        </p:nvSpPr>
        <p:spPr>
          <a:xfrm>
            <a:off x="860558" y="4399077"/>
            <a:ext cx="746300" cy="36978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E4E4E4"/>
                </a:solidFill>
                <a:latin typeface="Helvetica Neue" pitchFamily="50" charset="0"/>
                <a:ea typeface="Lato Black" panose="020F0502020204030203" pitchFamily="34" charset="0"/>
                <a:cs typeface="Lato Black" panose="020F0502020204030203" pitchFamily="34" charset="0"/>
              </a:rPr>
              <a:t>07.</a:t>
            </a:r>
          </a:p>
        </p:txBody>
      </p:sp>
      <p:sp>
        <p:nvSpPr>
          <p:cNvPr id="25" name="Text Placeholder 2">
            <a:extLst>
              <a:ext uri="{FF2B5EF4-FFF2-40B4-BE49-F238E27FC236}">
                <a16:creationId xmlns:a16="http://schemas.microsoft.com/office/drawing/2014/main" id="{DEAF6EB7-20AF-5E65-E897-3868DFA452C1}"/>
              </a:ext>
            </a:extLst>
          </p:cNvPr>
          <p:cNvSpPr txBox="1">
            <a:spLocks/>
          </p:cNvSpPr>
          <p:nvPr/>
        </p:nvSpPr>
        <p:spPr>
          <a:xfrm>
            <a:off x="860558" y="4885228"/>
            <a:ext cx="746300" cy="36978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E4E4E4"/>
                </a:solidFill>
                <a:latin typeface="Helvetica Neue" pitchFamily="50" charset="0"/>
                <a:ea typeface="Lato Black" panose="020F0502020204030203" pitchFamily="34" charset="0"/>
                <a:cs typeface="Lato Black" panose="020F0502020204030203" pitchFamily="34" charset="0"/>
              </a:rPr>
              <a:t>08.</a:t>
            </a:r>
          </a:p>
        </p:txBody>
      </p:sp>
      <p:sp>
        <p:nvSpPr>
          <p:cNvPr id="26" name="TextBox 25">
            <a:extLst>
              <a:ext uri="{FF2B5EF4-FFF2-40B4-BE49-F238E27FC236}">
                <a16:creationId xmlns:a16="http://schemas.microsoft.com/office/drawing/2014/main" id="{988EF43B-CA06-BA22-827C-19288D08D84A}"/>
              </a:ext>
            </a:extLst>
          </p:cNvPr>
          <p:cNvSpPr txBox="1"/>
          <p:nvPr/>
        </p:nvSpPr>
        <p:spPr>
          <a:xfrm flipH="1">
            <a:off x="1606858" y="4852691"/>
            <a:ext cx="10715348" cy="704232"/>
          </a:xfrm>
          <a:prstGeom prst="rect">
            <a:avLst/>
          </a:prstGeom>
          <a:noFill/>
        </p:spPr>
        <p:txBody>
          <a:bodyPr wrap="square" rtlCol="0">
            <a:spAutoFit/>
          </a:bodyPr>
          <a:lstStyle/>
          <a:p>
            <a:pPr>
              <a:lnSpc>
                <a:spcPct val="150000"/>
              </a:lnSpc>
            </a:pP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Recommendation After comparing different methods, we decided to use Matrix Factorization as our basic algorithm to predict for a certain product for a certain customer.</a:t>
            </a:r>
          </a:p>
        </p:txBody>
      </p:sp>
    </p:spTree>
    <p:extLst>
      <p:ext uri="{BB962C8B-B14F-4D97-AF65-F5344CB8AC3E}">
        <p14:creationId xmlns:p14="http://schemas.microsoft.com/office/powerpoint/2010/main" val="434736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0F684B0F-FAE6-DDCB-6D9A-DB7163188F5D}"/>
              </a:ext>
            </a:extLst>
          </p:cNvPr>
          <p:cNvSpPr txBox="1">
            <a:spLocks/>
          </p:cNvSpPr>
          <p:nvPr/>
        </p:nvSpPr>
        <p:spPr>
          <a:xfrm>
            <a:off x="328828" y="275795"/>
            <a:ext cx="5619211" cy="86054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spc="300" dirty="0">
                <a:solidFill>
                  <a:schemeClr val="tx1">
                    <a:lumMod val="75000"/>
                    <a:lumOff val="25000"/>
                  </a:schemeClr>
                </a:solidFill>
                <a:latin typeface="Helvetica Neue" pitchFamily="50" charset="0"/>
                <a:ea typeface="Lato Black" panose="020F0502020204030203" pitchFamily="34" charset="0"/>
                <a:cs typeface="Lato Black" panose="020F0502020204030203" pitchFamily="34" charset="0"/>
              </a:rPr>
              <a:t>Algorithms/Techniques</a:t>
            </a:r>
          </a:p>
        </p:txBody>
      </p:sp>
      <p:sp>
        <p:nvSpPr>
          <p:cNvPr id="12" name="TextBox 11">
            <a:extLst>
              <a:ext uri="{FF2B5EF4-FFF2-40B4-BE49-F238E27FC236}">
                <a16:creationId xmlns:a16="http://schemas.microsoft.com/office/drawing/2014/main" id="{C1CE41C5-FCBE-5A36-A672-43A8EEE85CA7}"/>
              </a:ext>
            </a:extLst>
          </p:cNvPr>
          <p:cNvSpPr txBox="1"/>
          <p:nvPr/>
        </p:nvSpPr>
        <p:spPr>
          <a:xfrm flipH="1">
            <a:off x="1417504" y="1363820"/>
            <a:ext cx="2982897" cy="381066"/>
          </a:xfrm>
          <a:prstGeom prst="rect">
            <a:avLst/>
          </a:prstGeom>
          <a:noFill/>
        </p:spPr>
        <p:txBody>
          <a:bodyPr wrap="square" rtlCol="0">
            <a:spAutoFit/>
          </a:bodyPr>
          <a:lstStyle/>
          <a:p>
            <a:pPr>
              <a:lnSpc>
                <a:spcPct val="150000"/>
              </a:lnSpc>
            </a:pP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Distance Based Model </a:t>
            </a:r>
          </a:p>
        </p:txBody>
      </p:sp>
      <p:sp>
        <p:nvSpPr>
          <p:cNvPr id="13" name="TextBox 12">
            <a:extLst>
              <a:ext uri="{FF2B5EF4-FFF2-40B4-BE49-F238E27FC236}">
                <a16:creationId xmlns:a16="http://schemas.microsoft.com/office/drawing/2014/main" id="{C0B47B76-0EB2-DCE4-0B20-074D5FE1FA2C}"/>
              </a:ext>
            </a:extLst>
          </p:cNvPr>
          <p:cNvSpPr txBox="1"/>
          <p:nvPr/>
        </p:nvSpPr>
        <p:spPr>
          <a:xfrm flipH="1">
            <a:off x="1417501" y="3014392"/>
            <a:ext cx="2982897" cy="381066"/>
          </a:xfrm>
          <a:prstGeom prst="rect">
            <a:avLst/>
          </a:prstGeom>
          <a:noFill/>
        </p:spPr>
        <p:txBody>
          <a:bodyPr wrap="square" rtlCol="0">
            <a:spAutoFit/>
          </a:bodyPr>
          <a:lstStyle/>
          <a:p>
            <a:pPr>
              <a:lnSpc>
                <a:spcPct val="150000"/>
              </a:lnSpc>
            </a:pP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Content filtering</a:t>
            </a:r>
          </a:p>
        </p:txBody>
      </p:sp>
      <p:sp>
        <p:nvSpPr>
          <p:cNvPr id="14" name="TextBox 13">
            <a:extLst>
              <a:ext uri="{FF2B5EF4-FFF2-40B4-BE49-F238E27FC236}">
                <a16:creationId xmlns:a16="http://schemas.microsoft.com/office/drawing/2014/main" id="{A9451DB1-8C97-91AE-74E0-096922F1AEF4}"/>
              </a:ext>
            </a:extLst>
          </p:cNvPr>
          <p:cNvSpPr txBox="1"/>
          <p:nvPr/>
        </p:nvSpPr>
        <p:spPr>
          <a:xfrm flipH="1">
            <a:off x="1417501" y="3905829"/>
            <a:ext cx="2982897" cy="381066"/>
          </a:xfrm>
          <a:prstGeom prst="rect">
            <a:avLst/>
          </a:prstGeom>
          <a:noFill/>
        </p:spPr>
        <p:txBody>
          <a:bodyPr wrap="square" rtlCol="0">
            <a:spAutoFit/>
          </a:bodyPr>
          <a:lstStyle/>
          <a:p>
            <a:pPr>
              <a:lnSpc>
                <a:spcPct val="150000"/>
              </a:lnSpc>
            </a:pP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SVD</a:t>
            </a:r>
          </a:p>
        </p:txBody>
      </p:sp>
      <p:sp>
        <p:nvSpPr>
          <p:cNvPr id="15" name="TextBox 14">
            <a:extLst>
              <a:ext uri="{FF2B5EF4-FFF2-40B4-BE49-F238E27FC236}">
                <a16:creationId xmlns:a16="http://schemas.microsoft.com/office/drawing/2014/main" id="{3C58A485-8038-4CEA-8D6A-636BB3CD559A}"/>
              </a:ext>
            </a:extLst>
          </p:cNvPr>
          <p:cNvSpPr txBox="1"/>
          <p:nvPr/>
        </p:nvSpPr>
        <p:spPr>
          <a:xfrm flipH="1">
            <a:off x="1346482" y="5537820"/>
            <a:ext cx="2982897" cy="381066"/>
          </a:xfrm>
          <a:prstGeom prst="rect">
            <a:avLst/>
          </a:prstGeom>
          <a:noFill/>
        </p:spPr>
        <p:txBody>
          <a:bodyPr wrap="square" rtlCol="0">
            <a:spAutoFit/>
          </a:bodyPr>
          <a:lstStyle/>
          <a:p>
            <a:pPr>
              <a:lnSpc>
                <a:spcPct val="150000"/>
              </a:lnSpc>
            </a:pP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Probabilistic Matrix Factorization</a:t>
            </a:r>
          </a:p>
        </p:txBody>
      </p:sp>
      <p:sp>
        <p:nvSpPr>
          <p:cNvPr id="16" name="TextBox 15">
            <a:extLst>
              <a:ext uri="{FF2B5EF4-FFF2-40B4-BE49-F238E27FC236}">
                <a16:creationId xmlns:a16="http://schemas.microsoft.com/office/drawing/2014/main" id="{7552C0DE-BB80-6F4F-7F74-0EEA045D713E}"/>
              </a:ext>
            </a:extLst>
          </p:cNvPr>
          <p:cNvSpPr txBox="1"/>
          <p:nvPr/>
        </p:nvSpPr>
        <p:spPr>
          <a:xfrm flipH="1">
            <a:off x="1346483" y="4319315"/>
            <a:ext cx="2982897" cy="381066"/>
          </a:xfrm>
          <a:prstGeom prst="rect">
            <a:avLst/>
          </a:prstGeom>
          <a:noFill/>
        </p:spPr>
        <p:txBody>
          <a:bodyPr wrap="square" rtlCol="0">
            <a:spAutoFit/>
          </a:bodyPr>
          <a:lstStyle/>
          <a:p>
            <a:pPr>
              <a:lnSpc>
                <a:spcPct val="150000"/>
              </a:lnSpc>
            </a:pP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Random Forest</a:t>
            </a:r>
          </a:p>
        </p:txBody>
      </p:sp>
      <p:sp>
        <p:nvSpPr>
          <p:cNvPr id="17" name="TextBox 16">
            <a:extLst>
              <a:ext uri="{FF2B5EF4-FFF2-40B4-BE49-F238E27FC236}">
                <a16:creationId xmlns:a16="http://schemas.microsoft.com/office/drawing/2014/main" id="{7AA0D7C7-EBD9-1384-EF01-CBA112E2846A}"/>
              </a:ext>
            </a:extLst>
          </p:cNvPr>
          <p:cNvSpPr txBox="1"/>
          <p:nvPr/>
        </p:nvSpPr>
        <p:spPr>
          <a:xfrm flipH="1">
            <a:off x="1417500" y="4973643"/>
            <a:ext cx="2982897" cy="381066"/>
          </a:xfrm>
          <a:prstGeom prst="rect">
            <a:avLst/>
          </a:prstGeom>
          <a:noFill/>
        </p:spPr>
        <p:txBody>
          <a:bodyPr wrap="square" rtlCol="0">
            <a:spAutoFit/>
          </a:bodyPr>
          <a:lstStyle/>
          <a:p>
            <a:pPr>
              <a:lnSpc>
                <a:spcPct val="150000"/>
              </a:lnSpc>
            </a:pP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Matrix Factorization Matrix </a:t>
            </a:r>
          </a:p>
        </p:txBody>
      </p:sp>
      <p:pic>
        <p:nvPicPr>
          <p:cNvPr id="18" name="Picture 17">
            <a:extLst>
              <a:ext uri="{FF2B5EF4-FFF2-40B4-BE49-F238E27FC236}">
                <a16:creationId xmlns:a16="http://schemas.microsoft.com/office/drawing/2014/main" id="{5FEA5061-A852-F7C7-221F-5A8E5AC13081}"/>
              </a:ext>
            </a:extLst>
          </p:cNvPr>
          <p:cNvPicPr>
            <a:picLocks noChangeAspect="1"/>
          </p:cNvPicPr>
          <p:nvPr/>
        </p:nvPicPr>
        <p:blipFill>
          <a:blip r:embed="rId2"/>
          <a:stretch>
            <a:fillRect/>
          </a:stretch>
        </p:blipFill>
        <p:spPr>
          <a:xfrm>
            <a:off x="1417505" y="1845184"/>
            <a:ext cx="3829198" cy="1033830"/>
          </a:xfrm>
          <a:prstGeom prst="rect">
            <a:avLst/>
          </a:prstGeom>
        </p:spPr>
      </p:pic>
      <p:sp>
        <p:nvSpPr>
          <p:cNvPr id="19" name="TextBox 18">
            <a:extLst>
              <a:ext uri="{FF2B5EF4-FFF2-40B4-BE49-F238E27FC236}">
                <a16:creationId xmlns:a16="http://schemas.microsoft.com/office/drawing/2014/main" id="{34AADC7D-B80A-1FFC-DD33-234CBB236425}"/>
              </a:ext>
            </a:extLst>
          </p:cNvPr>
          <p:cNvSpPr txBox="1"/>
          <p:nvPr/>
        </p:nvSpPr>
        <p:spPr>
          <a:xfrm flipH="1">
            <a:off x="1346483" y="3495757"/>
            <a:ext cx="2982897" cy="381066"/>
          </a:xfrm>
          <a:prstGeom prst="rect">
            <a:avLst/>
          </a:prstGeom>
          <a:noFill/>
        </p:spPr>
        <p:txBody>
          <a:bodyPr wrap="square" rtlCol="0">
            <a:spAutoFit/>
          </a:bodyPr>
          <a:lstStyle/>
          <a:p>
            <a:pPr>
              <a:lnSpc>
                <a:spcPct val="150000"/>
              </a:lnSpc>
            </a:pP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Collaborative Filtering</a:t>
            </a:r>
          </a:p>
        </p:txBody>
      </p:sp>
    </p:spTree>
    <p:extLst>
      <p:ext uri="{BB962C8B-B14F-4D97-AF65-F5344CB8AC3E}">
        <p14:creationId xmlns:p14="http://schemas.microsoft.com/office/powerpoint/2010/main" val="2425586029"/>
      </p:ext>
    </p:extLst>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id="27" name="Picture Placeholder 26"/>
          <p:cNvPicPr>
            <a:picLocks noChangeAspect="1" noGrp="1"/>
          </p:cNvPicPr>
          <p:nvPr>
            <p:ph idx="13" sz="quarter" type="pic"/>
          </p:nvPr>
        </p:nvPicPr>
        <p:blipFill rotWithShape="1">
          <a:blip cstate="print" r:embed="rId2">
            <a:extLst>
              <a:ext uri="{BEBA8EAE-BF5A-486C-A8C5-ECC9F3942E4B}">
                <a14:imgProps xmlns:a14="http://schemas.microsoft.com/office/drawing/2010/main">
                  <a14:imgLayer r:embed="rId3">
                    <a14:imgEffect>
                      <a14:sharpenSoften amount="25000"/>
                    </a14:imgEffect>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b="126" t="252"/>
          <a:stretch/>
        </p:blipFill>
        <p:spPr>
          <a:xfrm>
            <a:off x="-2" y="-2"/>
            <a:ext cx="12126585" cy="6858001"/>
          </a:xfrm>
        </p:spPr>
      </p:pic>
      <p:sp>
        <p:nvSpPr>
          <p:cNvPr id="30" name="Text Placeholder 2"/>
          <p:cNvSpPr txBox="1">
            <a:spLocks/>
          </p:cNvSpPr>
          <p:nvPr/>
        </p:nvSpPr>
        <p:spPr>
          <a:xfrm>
            <a:off x="0" y="209281"/>
            <a:ext cx="7725259" cy="980328"/>
          </a:xfrm>
          <a:prstGeom prst="rect">
            <a:avLst/>
          </a:prstGeom>
        </p:spPr>
        <p:txBody>
          <a:bodyPr anchor="ctr" bIns="45720" lIns="91440" rIns="91440" rtlCol="0" tIns="45720" vert="horz">
            <a:noAutofit/>
          </a:bodyPr>
          <a:lst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a:lstStyle>
          <a:p>
            <a:pPr indent="0" marL="0">
              <a:buNone/>
            </a:pPr>
            <a:r>
              <a:rPr b="1" dirty="0" lang="en-US" spc="300" sz="4000">
                <a:solidFill>
                  <a:schemeClr val="bg1"/>
                </a:solidFill>
                <a:latin charset="0" pitchFamily="50" typeface="Helvetica Neue"/>
                <a:ea charset="0" panose="020F0502020204030203" pitchFamily="34" typeface="Lato Black"/>
                <a:cs charset="0" panose="020F0502020204030203" pitchFamily="34" typeface="Lato Black"/>
              </a:rPr>
              <a:t>Implementation &amp; Results</a:t>
            </a:r>
          </a:p>
        </p:txBody>
      </p:sp>
      <p:grpSp>
        <p:nvGrpSpPr>
          <p:cNvPr id="6" name="Group 5">
            <a:extLst>
              <a:ext uri="{FF2B5EF4-FFF2-40B4-BE49-F238E27FC236}">
                <a16:creationId xmlns:a16="http://schemas.microsoft.com/office/drawing/2014/main" id="{C35D1515-D0C5-B96D-7C39-DB34B4F21D67}"/>
              </a:ext>
            </a:extLst>
          </p:cNvPr>
          <p:cNvGrpSpPr/>
          <p:nvPr/>
        </p:nvGrpSpPr>
        <p:grpSpPr>
          <a:xfrm>
            <a:off x="449154" y="1189609"/>
            <a:ext cx="7052477" cy="5299968"/>
            <a:chOff x="0" y="0"/>
            <a:chExt cx="5943600" cy="5925312"/>
          </a:xfrm>
        </p:grpSpPr>
        <p:sp>
          <p:nvSpPr>
            <p:cNvPr id="7" name="Rectangle 6">
              <a:extLst>
                <a:ext uri="{FF2B5EF4-FFF2-40B4-BE49-F238E27FC236}">
                  <a16:creationId xmlns:a16="http://schemas.microsoft.com/office/drawing/2014/main" id="{69F453BE-295C-0BB4-0E8E-CB9FAD6808DD}"/>
                </a:ext>
              </a:extLst>
            </p:cNvPr>
            <p:cNvSpPr/>
            <p:nvPr/>
          </p:nvSpPr>
          <p:spPr>
            <a:xfrm>
              <a:off x="4458970" y="2934970"/>
              <a:ext cx="76500" cy="344776"/>
            </a:xfrm>
            <a:prstGeom prst="rect">
              <a:avLst/>
            </a:prstGeom>
            <a:ln>
              <a:noFill/>
            </a:ln>
          </p:spPr>
          <p:txBody>
            <a:bodyPr bIns="0" lIns="0" rIns="0" rtlCol="0" tIns="0" vert="horz">
              <a:noAutofit/>
            </a:bodyPr>
            <a:lstStyle/>
            <a:p>
              <a:pPr>
                <a:lnSpc>
                  <a:spcPct val="107000"/>
                </a:lnSpc>
                <a:spcAft>
                  <a:spcPts val="800"/>
                </a:spcAft>
              </a:pPr>
              <a:r>
                <a:rPr b="1" lang="en-IN" sz="2000">
                  <a:solidFill>
                    <a:srgbClr val="292929"/>
                  </a:solidFill>
                  <a:effectLst/>
                  <a:latin charset="0" panose="020F0502020204030204" pitchFamily="34" typeface="Calibri"/>
                  <a:ea charset="0" panose="020F0502020204030204" pitchFamily="34" typeface="Calibri"/>
                </a:rPr>
                <a:t> </a:t>
              </a:r>
              <a:endParaRPr lang="en-IN" sz="1100">
                <a:solidFill>
                  <a:srgbClr val="000000"/>
                </a:solidFill>
                <a:effectLst/>
                <a:latin charset="0" panose="020F0502020204030204" pitchFamily="34" typeface="Calibri"/>
                <a:ea charset="0" panose="020F0502020204030204" pitchFamily="34" typeface="Calibri"/>
              </a:endParaRPr>
            </a:p>
          </p:txBody>
        </p:sp>
        <p:pic>
          <p:nvPicPr>
            <p:cNvPr id="8" name="Picture 7">
              <a:extLst>
                <a:ext uri="{FF2B5EF4-FFF2-40B4-BE49-F238E27FC236}">
                  <a16:creationId xmlns:a16="http://schemas.microsoft.com/office/drawing/2014/main" id="{79DC680A-4BA0-627A-685A-19A40739AC1F}"/>
                </a:ext>
              </a:extLst>
            </p:cNvPr>
            <p:cNvPicPr/>
            <p:nvPr/>
          </p:nvPicPr>
          <p:blipFill>
            <a:blip r:embed="rId4"/>
            <a:stretch>
              <a:fillRect/>
            </a:stretch>
          </p:blipFill>
          <p:spPr>
            <a:xfrm>
              <a:off x="0" y="0"/>
              <a:ext cx="4457700" cy="3124200"/>
            </a:xfrm>
            <a:prstGeom prst="rect">
              <a:avLst/>
            </a:prstGeom>
          </p:spPr>
        </p:pic>
        <p:pic>
          <p:nvPicPr>
            <p:cNvPr id="9" name="Picture 8">
              <a:extLst>
                <a:ext uri="{FF2B5EF4-FFF2-40B4-BE49-F238E27FC236}">
                  <a16:creationId xmlns:a16="http://schemas.microsoft.com/office/drawing/2014/main" id="{E41593B6-E6BF-6F8B-3735-3FDF16FC23BF}"/>
                </a:ext>
              </a:extLst>
            </p:cNvPr>
            <p:cNvPicPr/>
            <p:nvPr/>
          </p:nvPicPr>
          <p:blipFill>
            <a:blip r:embed="rId5"/>
            <a:stretch>
              <a:fillRect/>
            </a:stretch>
          </p:blipFill>
          <p:spPr>
            <a:xfrm>
              <a:off x="0" y="3170682"/>
              <a:ext cx="5943600" cy="2754630"/>
            </a:xfrm>
            <a:prstGeom prst="rect">
              <a:avLst/>
            </a:prstGeom>
          </p:spPr>
        </p:pic>
      </p:grpSp>
    </p:spTree>
    <p:extLst>
      <p:ext uri="{BB962C8B-B14F-4D97-AF65-F5344CB8AC3E}">
        <p14:creationId xmlns:p14="http://schemas.microsoft.com/office/powerpoint/2010/main" val="1899739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1705</TotalTime>
  <Words>1783</Words>
  <Application>Microsoft Office PowerPoint</Application>
  <PresentationFormat>Widescreen</PresentationFormat>
  <Paragraphs>89</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Calibri Light</vt:lpstr>
      <vt:lpstr>Helvetica Neue</vt:lpstr>
      <vt:lpstr>Jalitta</vt:lpstr>
      <vt:lpstr>Open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abdoel yoga</dc:creator>
  <cp:lastModifiedBy>Jay Kumar Patel</cp:lastModifiedBy>
  <cp:revision>96</cp:revision>
  <dcterms:created xsi:type="dcterms:W3CDTF">2019-09-30T09:03:40Z</dcterms:created>
  <dcterms:modified xsi:type="dcterms:W3CDTF">2022-11-17T17:17:56Z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5912064</vt:lpwstr>
  </property>
  <property fmtid="{D5CDD505-2E9C-101B-9397-08002B2CF9AE}" name="NXPowerLiteSettings" pid="3">
    <vt:lpwstr>F7000400038000</vt:lpwstr>
  </property>
  <property fmtid="{D5CDD505-2E9C-101B-9397-08002B2CF9AE}" name="NXPowerLiteVersion" pid="4">
    <vt:lpwstr>S9.2.0</vt:lpwstr>
  </property>
</Properties>
</file>